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4692" r:id="rId1"/>
  </p:sldMasterIdLst>
  <p:notesMasterIdLst>
    <p:notesMasterId r:id="rId209"/>
  </p:notesMasterIdLst>
  <p:handoutMasterIdLst>
    <p:handoutMasterId r:id="rId210"/>
  </p:handoutMasterIdLst>
  <p:sldIdLst>
    <p:sldId id="256" r:id="rId2"/>
    <p:sldId id="380" r:id="rId3"/>
    <p:sldId id="381" r:id="rId4"/>
    <p:sldId id="382" r:id="rId5"/>
    <p:sldId id="383" r:id="rId6"/>
    <p:sldId id="385" r:id="rId7"/>
    <p:sldId id="386" r:id="rId8"/>
    <p:sldId id="415" r:id="rId9"/>
    <p:sldId id="387" r:id="rId10"/>
    <p:sldId id="388" r:id="rId11"/>
    <p:sldId id="389" r:id="rId12"/>
    <p:sldId id="391" r:id="rId13"/>
    <p:sldId id="394" r:id="rId14"/>
    <p:sldId id="395" r:id="rId15"/>
    <p:sldId id="400" r:id="rId16"/>
    <p:sldId id="409" r:id="rId17"/>
    <p:sldId id="410" r:id="rId18"/>
    <p:sldId id="398" r:id="rId19"/>
    <p:sldId id="399" r:id="rId20"/>
    <p:sldId id="401" r:id="rId21"/>
    <p:sldId id="402" r:id="rId22"/>
    <p:sldId id="403" r:id="rId23"/>
    <p:sldId id="411" r:id="rId24"/>
    <p:sldId id="404" r:id="rId25"/>
    <p:sldId id="571" r:id="rId26"/>
    <p:sldId id="572" r:id="rId27"/>
    <p:sldId id="573" r:id="rId28"/>
    <p:sldId id="429" r:id="rId29"/>
    <p:sldId id="405" r:id="rId30"/>
    <p:sldId id="406" r:id="rId31"/>
    <p:sldId id="416" r:id="rId32"/>
    <p:sldId id="417" r:id="rId33"/>
    <p:sldId id="418" r:id="rId34"/>
    <p:sldId id="419" r:id="rId35"/>
    <p:sldId id="420" r:id="rId36"/>
    <p:sldId id="421" r:id="rId37"/>
    <p:sldId id="428" r:id="rId38"/>
    <p:sldId id="422" r:id="rId39"/>
    <p:sldId id="430" r:id="rId40"/>
    <p:sldId id="423" r:id="rId41"/>
    <p:sldId id="431" r:id="rId42"/>
    <p:sldId id="424" r:id="rId43"/>
    <p:sldId id="425" r:id="rId44"/>
    <p:sldId id="426" r:id="rId45"/>
    <p:sldId id="432" r:id="rId46"/>
    <p:sldId id="433" r:id="rId47"/>
    <p:sldId id="434" r:id="rId48"/>
    <p:sldId id="435" r:id="rId49"/>
    <p:sldId id="436" r:id="rId50"/>
    <p:sldId id="446" r:id="rId51"/>
    <p:sldId id="447" r:id="rId52"/>
    <p:sldId id="448" r:id="rId53"/>
    <p:sldId id="437" r:id="rId54"/>
    <p:sldId id="449" r:id="rId55"/>
    <p:sldId id="438" r:id="rId56"/>
    <p:sldId id="450" r:id="rId57"/>
    <p:sldId id="439" r:id="rId58"/>
    <p:sldId id="440" r:id="rId59"/>
    <p:sldId id="451" r:id="rId60"/>
    <p:sldId id="441" r:id="rId61"/>
    <p:sldId id="442" r:id="rId62"/>
    <p:sldId id="443" r:id="rId63"/>
    <p:sldId id="452" r:id="rId64"/>
    <p:sldId id="444" r:id="rId65"/>
    <p:sldId id="453" r:id="rId66"/>
    <p:sldId id="454" r:id="rId67"/>
    <p:sldId id="455" r:id="rId68"/>
    <p:sldId id="456" r:id="rId69"/>
    <p:sldId id="457" r:id="rId70"/>
    <p:sldId id="574" r:id="rId71"/>
    <p:sldId id="467" r:id="rId72"/>
    <p:sldId id="458" r:id="rId73"/>
    <p:sldId id="459" r:id="rId74"/>
    <p:sldId id="468" r:id="rId75"/>
    <p:sldId id="460" r:id="rId76"/>
    <p:sldId id="469" r:id="rId77"/>
    <p:sldId id="461" r:id="rId78"/>
    <p:sldId id="462" r:id="rId79"/>
    <p:sldId id="470" r:id="rId80"/>
    <p:sldId id="463" r:id="rId81"/>
    <p:sldId id="471" r:id="rId82"/>
    <p:sldId id="464" r:id="rId83"/>
    <p:sldId id="465" r:id="rId84"/>
    <p:sldId id="472" r:id="rId85"/>
    <p:sldId id="473" r:id="rId86"/>
    <p:sldId id="474" r:id="rId87"/>
    <p:sldId id="475" r:id="rId88"/>
    <p:sldId id="476" r:id="rId89"/>
    <p:sldId id="477" r:id="rId90"/>
    <p:sldId id="478" r:id="rId91"/>
    <p:sldId id="483" r:id="rId92"/>
    <p:sldId id="479" r:id="rId93"/>
    <p:sldId id="484" r:id="rId94"/>
    <p:sldId id="485" r:id="rId95"/>
    <p:sldId id="486" r:id="rId96"/>
    <p:sldId id="480" r:id="rId97"/>
    <p:sldId id="487" r:id="rId98"/>
    <p:sldId id="488" r:id="rId99"/>
    <p:sldId id="489" r:id="rId100"/>
    <p:sldId id="481" r:id="rId101"/>
    <p:sldId id="490" r:id="rId102"/>
    <p:sldId id="491" r:id="rId103"/>
    <p:sldId id="492" r:id="rId104"/>
    <p:sldId id="493" r:id="rId105"/>
    <p:sldId id="494" r:id="rId106"/>
    <p:sldId id="495" r:id="rId107"/>
    <p:sldId id="496" r:id="rId108"/>
    <p:sldId id="497" r:id="rId109"/>
    <p:sldId id="498" r:id="rId110"/>
    <p:sldId id="499" r:id="rId111"/>
    <p:sldId id="500" r:id="rId112"/>
    <p:sldId id="501" r:id="rId113"/>
    <p:sldId id="512" r:id="rId114"/>
    <p:sldId id="502" r:id="rId115"/>
    <p:sldId id="503" r:id="rId116"/>
    <p:sldId id="513" r:id="rId117"/>
    <p:sldId id="504" r:id="rId118"/>
    <p:sldId id="514" r:id="rId119"/>
    <p:sldId id="505" r:id="rId120"/>
    <p:sldId id="515" r:id="rId121"/>
    <p:sldId id="506" r:id="rId122"/>
    <p:sldId id="516" r:id="rId123"/>
    <p:sldId id="507" r:id="rId124"/>
    <p:sldId id="517" r:id="rId125"/>
    <p:sldId id="508" r:id="rId126"/>
    <p:sldId id="518" r:id="rId127"/>
    <p:sldId id="519" r:id="rId128"/>
    <p:sldId id="509" r:id="rId129"/>
    <p:sldId id="520" r:id="rId130"/>
    <p:sldId id="510" r:id="rId131"/>
    <p:sldId id="521" r:id="rId132"/>
    <p:sldId id="522" r:id="rId133"/>
    <p:sldId id="523" r:id="rId134"/>
    <p:sldId id="524" r:id="rId135"/>
    <p:sldId id="525" r:id="rId136"/>
    <p:sldId id="526" r:id="rId137"/>
    <p:sldId id="527" r:id="rId138"/>
    <p:sldId id="532" r:id="rId139"/>
    <p:sldId id="528" r:id="rId140"/>
    <p:sldId id="533" r:id="rId141"/>
    <p:sldId id="529" r:id="rId142"/>
    <p:sldId id="534" r:id="rId143"/>
    <p:sldId id="535" r:id="rId144"/>
    <p:sldId id="530" r:id="rId145"/>
    <p:sldId id="536" r:id="rId146"/>
    <p:sldId id="546" r:id="rId147"/>
    <p:sldId id="537" r:id="rId148"/>
    <p:sldId id="538" r:id="rId149"/>
    <p:sldId id="539" r:id="rId150"/>
    <p:sldId id="540" r:id="rId151"/>
    <p:sldId id="547" r:id="rId152"/>
    <p:sldId id="548" r:id="rId153"/>
    <p:sldId id="541" r:id="rId154"/>
    <p:sldId id="549" r:id="rId155"/>
    <p:sldId id="542" r:id="rId156"/>
    <p:sldId id="553" r:id="rId157"/>
    <p:sldId id="543" r:id="rId158"/>
    <p:sldId id="550" r:id="rId159"/>
    <p:sldId id="544" r:id="rId160"/>
    <p:sldId id="551" r:id="rId161"/>
    <p:sldId id="552" r:id="rId162"/>
    <p:sldId id="554" r:id="rId163"/>
    <p:sldId id="555" r:id="rId164"/>
    <p:sldId id="556" r:id="rId165"/>
    <p:sldId id="557" r:id="rId166"/>
    <p:sldId id="558" r:id="rId167"/>
    <p:sldId id="559" r:id="rId168"/>
    <p:sldId id="560" r:id="rId169"/>
    <p:sldId id="561" r:id="rId170"/>
    <p:sldId id="562" r:id="rId171"/>
    <p:sldId id="563" r:id="rId172"/>
    <p:sldId id="564" r:id="rId173"/>
    <p:sldId id="565" r:id="rId174"/>
    <p:sldId id="568" r:id="rId175"/>
    <p:sldId id="566" r:id="rId176"/>
    <p:sldId id="575" r:id="rId177"/>
    <p:sldId id="576" r:id="rId178"/>
    <p:sldId id="577" r:id="rId179"/>
    <p:sldId id="578" r:id="rId180"/>
    <p:sldId id="579" r:id="rId181"/>
    <p:sldId id="590" r:id="rId182"/>
    <p:sldId id="580" r:id="rId183"/>
    <p:sldId id="591" r:id="rId184"/>
    <p:sldId id="581" r:id="rId185"/>
    <p:sldId id="592" r:id="rId186"/>
    <p:sldId id="594" r:id="rId187"/>
    <p:sldId id="582" r:id="rId188"/>
    <p:sldId id="595" r:id="rId189"/>
    <p:sldId id="593" r:id="rId190"/>
    <p:sldId id="583" r:id="rId191"/>
    <p:sldId id="584" r:id="rId192"/>
    <p:sldId id="585" r:id="rId193"/>
    <p:sldId id="596" r:id="rId194"/>
    <p:sldId id="586" r:id="rId195"/>
    <p:sldId id="597" r:id="rId196"/>
    <p:sldId id="587" r:id="rId197"/>
    <p:sldId id="609" r:id="rId198"/>
    <p:sldId id="599" r:id="rId199"/>
    <p:sldId id="588" r:id="rId200"/>
    <p:sldId id="600" r:id="rId201"/>
    <p:sldId id="601" r:id="rId202"/>
    <p:sldId id="602" r:id="rId203"/>
    <p:sldId id="603" r:id="rId204"/>
    <p:sldId id="604" r:id="rId205"/>
    <p:sldId id="607" r:id="rId206"/>
    <p:sldId id="605" r:id="rId207"/>
    <p:sldId id="608" r:id="rId208"/>
  </p:sldIdLst>
  <p:sldSz cx="9144000" cy="6858000" type="screen4x3"/>
  <p:notesSz cx="6797675" cy="9874250"/>
  <p:embeddedFontLst>
    <p:embeddedFont>
      <p:font typeface="나눔스퀘어OTF" panose="020B0600000101010101" pitchFamily="34" charset="-127"/>
      <p:regular r:id="rId211"/>
    </p:embeddedFont>
    <p:embeddedFont>
      <p:font typeface="맑은 고딕" panose="020B0503020000020004" pitchFamily="50" charset="-127"/>
      <p:regular r:id="rId212"/>
      <p:bold r:id="rId213"/>
    </p:embeddedFont>
    <p:embeddedFont>
      <p:font typeface="HY견고딕" panose="02030600000101010101" pitchFamily="18" charset="-127"/>
      <p:regular r:id="rId214"/>
    </p:embeddedFont>
    <p:embeddedFont>
      <p:font typeface="Calibri" panose="020F0502020204030204" pitchFamily="34" charset="0"/>
      <p:regular r:id="rId215"/>
      <p:bold r:id="rId216"/>
      <p:italic r:id="rId217"/>
      <p:boldItalic r:id="rId21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8E8"/>
    <a:srgbClr val="F4DF90"/>
    <a:srgbClr val="660033"/>
    <a:srgbClr val="640032"/>
    <a:srgbClr val="452103"/>
    <a:srgbClr val="683104"/>
    <a:srgbClr val="592A0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6370" autoAdjust="0"/>
  </p:normalViewPr>
  <p:slideViewPr>
    <p:cSldViewPr>
      <p:cViewPr varScale="1">
        <p:scale>
          <a:sx n="115" d="100"/>
          <a:sy n="115" d="100"/>
        </p:scale>
        <p:origin x="1110" y="108"/>
      </p:cViewPr>
      <p:guideLst>
        <p:guide orient="horz" pos="2160"/>
        <p:guide pos="27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102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6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7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8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commentAuthors" Target="commentAuthors.xml"/><Relationship Id="rId3" Type="http://schemas.openxmlformats.org/officeDocument/2006/relationships/slide" Target="slides/slide2.xml"/><Relationship Id="rId214" Type="http://schemas.openxmlformats.org/officeDocument/2006/relationships/font" Target="fonts/font4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handoutMaster" Target="handoutMasters/handoutMaster1.xml"/><Relationship Id="rId215" Type="http://schemas.openxmlformats.org/officeDocument/2006/relationships/font" Target="fonts/font5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2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400FB8F4-2ED4-4DE4-A2A1-4B3F90A8681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6813567F-70AD-44EE-9165-B0D30B872B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5C389BD5-4D5F-46E1-87EF-62034DD488E5}" type="datetimeFigureOut">
              <a:rPr lang="ko-KR" altLang="en-US"/>
              <a:pPr>
                <a:defRPr/>
              </a:pPr>
              <a:t>2021-07-16</a:t>
            </a:fld>
            <a:endParaRPr lang="en-US" altLang="ko-KR" dirty="0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ABEBF37D-71FD-4033-9599-F8FF2895803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EC43856B-3CF1-492E-A0DC-88F8B0B2E43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B3C19446-74EA-425E-9B64-E8F6FCE5A5C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5T06:31:33.7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5T06:32:54.7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5T06:31:33.7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5T06:32:54.7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5T06:31:33.7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5T06:32:54.7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26T22:38:3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7154,'0'0'1804,"0"0"-977,0 0-534,0 0-139,0 0 314,0 0-75,0 0-69,0 0-236,0 0-19,0 0-58,0 0-136,0 0-129,0 0-202,0 26-5573,0-15 1532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26T22:38:3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7154,'0'0'1804,"0"0"-977,0 0-534,0 0-139,0 0 314,0 0-75,0 0-69,0 0-236,0 0-19,0 0-58,0 0-136,0 0-129,0 0-202,0 26-5573,0-15 1532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46C88CD-788F-4A0A-BAD2-3764861BBD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76CA36-66E7-4E7F-8B8E-0C9AD066E0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004C699-C270-4594-8746-BF442294B25F}" type="datetimeFigureOut">
              <a:rPr lang="ko-KR" altLang="en-US"/>
              <a:pPr>
                <a:defRPr/>
              </a:pPr>
              <a:t>2021-07-16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8E04382-F85C-4FA8-AFD7-80D1B4CF3D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C9DF7E4-1C53-43A2-80CD-65D66177D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1FE7AC-A1FF-4496-AE08-CF1C5E76BD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B3E7A-05F6-450F-9FFB-AB05C5F27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9E187145-AE7E-4F06-83F5-50D9046620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98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32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3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927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71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933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643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52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10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10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66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88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10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71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04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074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31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322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28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5364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70765383-BCE8-4D54-9EE2-D69ECBAA5255}" type="slidenum">
              <a:rPr kumimoji="0" lang="ko-KR" altLang="en-US" sz="1200" smtClean="0"/>
              <a:pPr/>
              <a:t>7</a:t>
            </a:fld>
            <a:endParaRPr kumimoji="0" lang="ko-KR" altLang="en-US" sz="12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5364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fld id="{70765383-BCE8-4D54-9EE2-D69ECBAA5255}" type="slidenum">
              <a:rPr kumimoji="0" lang="ko-KR" altLang="en-US" sz="1200" smtClean="0"/>
              <a:pPr/>
              <a:t>8</a:t>
            </a:fld>
            <a:endParaRPr kumimoji="0" lang="ko-KR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876920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2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 descr="Light horizontal">
            <a:extLst>
              <a:ext uri="{FF2B5EF4-FFF2-40B4-BE49-F238E27FC236}">
                <a16:creationId xmlns:a16="http://schemas.microsoft.com/office/drawing/2014/main" id="{05C8E62D-02DF-4C6D-BC7B-71C424ECAB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50C4843-DF50-4026-B12F-F51503B08270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B56C11AD-0E3B-4335-9F57-CBFE0D08849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647825" y="5102225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BE79AFCE-4594-4212-B805-A88E73A70A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F94465-CB9C-4750-8198-8F989C676B24}"/>
              </a:ext>
            </a:extLst>
          </p:cNvPr>
          <p:cNvSpPr/>
          <p:nvPr userDrawn="1"/>
        </p:nvSpPr>
        <p:spPr>
          <a:xfrm>
            <a:off x="1474788" y="5635625"/>
            <a:ext cx="7620000" cy="993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C2B38F-86D4-4EF5-A27D-86CA4D5254D6}"/>
              </a:ext>
            </a:extLst>
          </p:cNvPr>
          <p:cNvSpPr/>
          <p:nvPr userDrawn="1"/>
        </p:nvSpPr>
        <p:spPr>
          <a:xfrm>
            <a:off x="8789988" y="5368925"/>
            <a:ext cx="304800" cy="992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4260CB-FF9A-4F98-AC1D-08D76EDDF004}"/>
              </a:ext>
            </a:extLst>
          </p:cNvPr>
          <p:cNvSpPr/>
          <p:nvPr userDrawn="1"/>
        </p:nvSpPr>
        <p:spPr>
          <a:xfrm>
            <a:off x="1474788" y="0"/>
            <a:ext cx="7667625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-441325"/>
            <a:ext cx="4495800" cy="500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  <a:prstGeom prst="rect">
            <a:avLst/>
          </a:prstGeom>
        </p:spPr>
        <p:txBody>
          <a:bodyPr/>
          <a:lstStyle>
            <a:lvl1pPr marL="538163" indent="0">
              <a:defRPr sz="2700" b="0" baseline="0">
                <a:solidFill>
                  <a:srgbClr val="60B9BC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063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12994"/>
            </a:avLst>
          </a:prstGeom>
          <a:ln w="19050">
            <a:solidFill>
              <a:srgbClr val="60B9BC"/>
            </a:solidFill>
            <a:prstDash val="sysDot"/>
          </a:ln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5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35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13623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/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/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8632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>
            <a:extLst>
              <a:ext uri="{FF2B5EF4-FFF2-40B4-BE49-F238E27FC236}">
                <a16:creationId xmlns:a16="http://schemas.microsoft.com/office/drawing/2014/main" id="{51E6760E-BA9F-4C9B-A343-B4C819F8D0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rgbClr val="60B9BC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1FD9C4A4-9C86-4553-B047-F54B9FB519ED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-11113" y="4267200"/>
            <a:ext cx="9153526" cy="1103313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>
              <a:solidFill>
                <a:prstClr val="black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0E62FF1A-F272-41C9-A89A-CA26B9113FD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endParaRPr kumimoji="0" lang="ko-KR" altLang="en-US" sz="1500" dirty="0">
              <a:solidFill>
                <a:prstClr val="black"/>
              </a:solidFill>
            </a:endParaRPr>
          </a:p>
        </p:txBody>
      </p:sp>
      <p:sp>
        <p:nvSpPr>
          <p:cNvPr id="5" name="WordArt 3"/>
          <p:cNvSpPr>
            <a:spLocks noChangeArrowheads="1" noChangeShapeType="1" noTextEdit="1"/>
          </p:cNvSpPr>
          <p:nvPr userDrawn="1"/>
        </p:nvSpPr>
        <p:spPr bwMode="gray">
          <a:xfrm>
            <a:off x="2422525" y="4386263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endParaRPr lang="ko-KR" altLang="en-US" sz="4050" b="1" kern="10" spc="38">
              <a:ln w="12700">
                <a:solidFill>
                  <a:srgbClr val="E7862E"/>
                </a:solidFill>
                <a:round/>
                <a:headEnd/>
                <a:tailEnd/>
              </a:ln>
              <a:solidFill>
                <a:srgbClr val="FFFEFE"/>
              </a:solidFill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3522377B-7B86-4E86-BA80-2F2CE6521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7800" y="5181600"/>
            <a:ext cx="7162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defTabSz="685800" eaLnBrk="1" latinLnBrk="1" hangingPunct="1">
              <a:defRPr/>
            </a:pPr>
            <a:r>
              <a:rPr lang="ko-KR" altLang="en-US" sz="13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 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05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05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130925"/>
            <a:ext cx="12954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152400"/>
            <a:ext cx="46196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4774D3-840E-412B-9A03-2C78FEBDA6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4389438"/>
            <a:ext cx="2832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r>
              <a:rPr lang="ko-KR" altLang="en-US" sz="2800" b="1"/>
              <a:t>수고하셨습니다</a:t>
            </a:r>
            <a:r>
              <a:rPr lang="en-US" altLang="ko-KR" sz="2800" b="1"/>
              <a:t>.</a:t>
            </a:r>
            <a:endParaRPr lang="ko-KR" altLang="en-US" sz="2800" b="1"/>
          </a:p>
        </p:txBody>
      </p:sp>
    </p:spTree>
    <p:extLst>
      <p:ext uri="{BB962C8B-B14F-4D97-AF65-F5344CB8AC3E}">
        <p14:creationId xmlns:p14="http://schemas.microsoft.com/office/powerpoint/2010/main" val="4176824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>
            <a:extLst>
              <a:ext uri="{FF2B5EF4-FFF2-40B4-BE49-F238E27FC236}">
                <a16:creationId xmlns:a16="http://schemas.microsoft.com/office/drawing/2014/main" id="{EFCD8BFF-2903-4AD1-A174-09B867452D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007A9B"/>
            </a:fgClr>
            <a:bgClr>
              <a:srgbClr val="FFFFFF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 latinLnBrk="1">
              <a:defRPr/>
            </a:pPr>
            <a:endParaRPr lang="ko-KR" altLang="en-US" sz="1500" dirty="0">
              <a:solidFill>
                <a:srgbClr val="1D4940"/>
              </a:solidFill>
            </a:endParaRP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4F47BCB-9F4B-419E-B3AE-97B8CB70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6627813"/>
            <a:ext cx="762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1">
              <a:defRPr/>
            </a:pPr>
            <a:fld id="{148B068C-FA14-4C27-80C5-6BC9EBF5A037}" type="slidenum">
              <a:rPr lang="ko-KR" altLang="en-US" sz="800" smtClean="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pPr algn="r" latinLnBrk="1">
                <a:defRPr/>
              </a:pPr>
              <a:t>‹#›</a:t>
            </a:fld>
            <a:r>
              <a:rPr lang="en-US" altLang="ko-KR" sz="800">
                <a:solidFill>
                  <a:srgbClr val="007A9B"/>
                </a:solidFill>
                <a:latin typeface="나눔스퀘어OTF" pitchFamily="34" charset="-127"/>
                <a:ea typeface="나눔스퀘어OTF" pitchFamily="34" charset="-127"/>
              </a:rPr>
              <a:t>/15</a:t>
            </a:r>
          </a:p>
        </p:txBody>
      </p:sp>
      <p:sp>
        <p:nvSpPr>
          <p:cNvPr id="1028" name="Freeform 126"/>
          <p:cNvSpPr>
            <a:spLocks/>
          </p:cNvSpPr>
          <p:nvPr userDrawn="1"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2147483646 w 3800"/>
              <a:gd name="T3" fmla="*/ 0 h 428"/>
              <a:gd name="T4" fmla="*/ 2147483646 w 3800"/>
              <a:gd name="T5" fmla="*/ 2147483646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4" name="TextBox 3">
            <a:extLst>
              <a:ext uri="{FF2B5EF4-FFF2-40B4-BE49-F238E27FC236}">
                <a16:creationId xmlns:a16="http://schemas.microsoft.com/office/drawing/2014/main" id="{EFD6A9DE-CA5B-4C47-9F73-A7D34933A7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350" y="6629400"/>
            <a:ext cx="1397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defTabSz="685800">
              <a:defRPr/>
            </a:pPr>
            <a:r>
              <a:rPr lang="en-US" altLang="ko-KR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『</a:t>
            </a:r>
            <a:r>
              <a:rPr lang="ko-KR" altLang="en-US" sz="900" dirty="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900" dirty="0">
                <a:solidFill>
                  <a:srgbClr val="007A9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』</a:t>
            </a:r>
            <a:endParaRPr lang="ko-KR" altLang="en-US" sz="900" dirty="0">
              <a:solidFill>
                <a:srgbClr val="007A9B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그림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" r="-357"/>
          <a:stretch>
            <a:fillRect/>
          </a:stretch>
        </p:blipFill>
        <p:spPr bwMode="auto">
          <a:xfrm>
            <a:off x="260350" y="609600"/>
            <a:ext cx="863282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그림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5505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859338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27" r:id="rId2"/>
    <p:sldLayoutId id="2147484828" r:id="rId3"/>
    <p:sldLayoutId id="2147484830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kern="12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>
          <a:solidFill>
            <a:srgbClr val="007A9B"/>
          </a:solidFill>
          <a:latin typeface="나눔스퀘어OTF" panose="020B0600000101010101" pitchFamily="34" charset="-127"/>
          <a:ea typeface="나눔스퀘어OTF" panose="020B0600000101010101" pitchFamily="34" charset="-127"/>
        </a:defRPr>
      </a:lvl5pPr>
      <a:lvl6pPr marL="3429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fontAlgn="base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150"/>
        </a:spcAft>
        <a:buClr>
          <a:srgbClr val="660033"/>
        </a:buClr>
        <a:buFont typeface="Wingdings" panose="05000000000000000000" pitchFamily="2" charset="2"/>
        <a:buChar char="v"/>
        <a:defRPr sz="15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404813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606425" indent="-136525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2001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customXml" Target="../ink/ink3.xml"/><Relationship Id="rId4" Type="http://schemas.openxmlformats.org/officeDocument/2006/relationships/image" Target="../media/image4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73.png"/><Relationship Id="rId4" Type="http://schemas.openxmlformats.org/officeDocument/2006/relationships/image" Target="../media/image4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273.png"/><Relationship Id="rId4" Type="http://schemas.openxmlformats.org/officeDocument/2006/relationships/image" Target="../media/image4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eclipse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310.png"/><Relationship Id="rId4" Type="http://schemas.openxmlformats.org/officeDocument/2006/relationships/image" Target="../media/image4.jpe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2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310.png"/><Relationship Id="rId4" Type="http://schemas.openxmlformats.org/officeDocument/2006/relationships/image" Target="../media/image4.jpe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customXml" Target="../ink/ink5.xml"/><Relationship Id="rId4" Type="http://schemas.openxmlformats.org/officeDocument/2006/relationships/image" Target="../media/image4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1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6.png"/><Relationship Id="rId5" Type="http://schemas.openxmlformats.org/officeDocument/2006/relationships/image" Target="../media/image344.png"/><Relationship Id="rId4" Type="http://schemas.openxmlformats.org/officeDocument/2006/relationships/image" Target="../media/image350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4.png"/><Relationship Id="rId7" Type="http://schemas.openxmlformats.org/officeDocument/2006/relationships/image" Target="../media/image357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45.png"/><Relationship Id="rId9" Type="http://schemas.openxmlformats.org/officeDocument/2006/relationships/image" Target="../media/image359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7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0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4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9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310.png"/><Relationship Id="rId4" Type="http://schemas.openxmlformats.org/officeDocument/2006/relationships/image" Target="../media/image4.jpe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402.png"/><Relationship Id="rId7" Type="http://schemas.openxmlformats.org/officeDocument/2006/relationships/image" Target="../media/image394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10" Type="http://schemas.openxmlformats.org/officeDocument/2006/relationships/image" Target="../media/image407.png"/><Relationship Id="rId4" Type="http://schemas.openxmlformats.org/officeDocument/2006/relationships/image" Target="../media/image403.png"/><Relationship Id="rId9" Type="http://schemas.openxmlformats.org/officeDocument/2006/relationships/image" Target="../media/image39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oracle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" TargetMode="External"/><Relationship Id="rId2" Type="http://schemas.openxmlformats.org/officeDocument/2006/relationships/hyperlink" Target="https://openjdk.java.net/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oracle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810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4" Type="http://schemas.openxmlformats.org/officeDocument/2006/relationships/customXml" Target="../ink/ink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4" Type="http://schemas.openxmlformats.org/officeDocument/2006/relationships/customXml" Target="../ink/ink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</a:rPr>
              <a:t>01-1. </a:t>
            </a:r>
            <a:r>
              <a:rPr lang="ko-KR" altLang="en-US" b="1" smtClean="0">
                <a:solidFill>
                  <a:schemeClr val="tx1"/>
                </a:solidFill>
              </a:rPr>
              <a:t>프로그래밍 언어와 자바</a:t>
            </a:r>
            <a:r>
              <a:rPr lang="en-US" altLang="ko-KR" b="1" smtClean="0">
                <a:solidFill>
                  <a:schemeClr val="tx1"/>
                </a:solidFill>
              </a:rPr>
              <a:t> </a:t>
            </a:r>
            <a:endParaRPr lang="ko-KR" altLang="en-US" b="1" smtClean="0">
              <a:solidFill>
                <a:schemeClr val="tx1"/>
              </a:solidFill>
            </a:endParaRPr>
          </a:p>
        </p:txBody>
      </p:sp>
      <p:pic>
        <p:nvPicPr>
          <p:cNvPr id="6152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-685800"/>
            <a:ext cx="4837113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7272200-E70D-4521-96A7-E744B3CEB041}"/>
                  </a:ext>
                </a:extLst>
              </p14:cNvPr>
              <p14:cNvContentPartPr/>
              <p14:nvPr/>
            </p14:nvContentPartPr>
            <p14:xfrm>
              <a:off x="7898705" y="3460375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7272200-E70D-4521-96A7-E744B3CEB0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9705" y="3451375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5E04E1A-50ED-4558-8DEE-894E512AB0E5}"/>
                  </a:ext>
                </a:extLst>
              </p14:cNvPr>
              <p14:cNvContentPartPr/>
              <p14:nvPr/>
            </p14:nvContentPartPr>
            <p14:xfrm>
              <a:off x="-415495" y="3143935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5E04E1A-50ED-4558-8DEE-894E512AB0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24495" y="3134935"/>
                <a:ext cx="18360" cy="18360"/>
              </a:xfrm>
              <a:prstGeom prst="rect">
                <a:avLst/>
              </a:prstGeom>
            </p:spPr>
          </p:pic>
        </mc:Fallback>
      </mc:AlternateContent>
      <p:pic>
        <p:nvPicPr>
          <p:cNvPr id="6155" name="그림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8" y="-6350"/>
            <a:ext cx="3813175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>
            <a:extLst>
              <a:ext uri="{FF2B5EF4-FFF2-40B4-BE49-F238E27FC236}">
                <a16:creationId xmlns:a16="http://schemas.microsoft.com/office/drawing/2014/main" id="{A4BB770C-99BB-4CCA-83D3-3006F977C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[</a:t>
            </a:r>
            <a:r>
              <a:rPr lang="ko-KR" altLang="en-US" dirty="0"/>
              <a:t>시스템 속성</a:t>
            </a:r>
            <a:r>
              <a:rPr lang="en-US" altLang="ko-KR" dirty="0"/>
              <a:t>] – [</a:t>
            </a:r>
            <a:r>
              <a:rPr lang="ko-KR" altLang="en-US" dirty="0"/>
              <a:t>고급</a:t>
            </a:r>
            <a:r>
              <a:rPr lang="en-US" altLang="ko-KR" dirty="0"/>
              <a:t>] – [</a:t>
            </a:r>
            <a:r>
              <a:rPr lang="ko-KR" altLang="en-US" dirty="0"/>
              <a:t>환경 변수</a:t>
            </a:r>
            <a:r>
              <a:rPr lang="en-US" altLang="ko-KR" dirty="0"/>
              <a:t>] – [</a:t>
            </a:r>
            <a:r>
              <a:rPr lang="ko-KR" altLang="en-US" dirty="0"/>
              <a:t>시스템 변수</a:t>
            </a:r>
            <a:r>
              <a:rPr lang="en-US" altLang="ko-KR" dirty="0"/>
              <a:t>] – [</a:t>
            </a:r>
            <a:r>
              <a:rPr lang="ko-KR" altLang="en-US" dirty="0"/>
              <a:t>새로 만들기</a:t>
            </a:r>
            <a:r>
              <a:rPr lang="en-US" altLang="ko-KR" dirty="0"/>
              <a:t>]</a:t>
            </a: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70297" lvl="2" indent="0">
              <a:buFontTx/>
              <a:buNone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[</a:t>
            </a:r>
            <a:r>
              <a:rPr lang="ko-KR" altLang="en-US" dirty="0"/>
              <a:t>새 시스템 변수</a:t>
            </a:r>
            <a:r>
              <a:rPr lang="en-US" altLang="ko-KR" dirty="0"/>
              <a:t>] </a:t>
            </a:r>
            <a:r>
              <a:rPr lang="ko-KR" altLang="en-US" dirty="0"/>
              <a:t>대화상자</a:t>
            </a:r>
            <a:endParaRPr lang="en-US" altLang="ko-KR" dirty="0"/>
          </a:p>
          <a:p>
            <a:pPr lvl="3">
              <a:buFont typeface="Arial" charset="0"/>
              <a:buChar char="–"/>
              <a:defRPr/>
            </a:pPr>
            <a:r>
              <a:rPr lang="en-US" altLang="ko-KR" sz="1400" dirty="0">
                <a:latin typeface="+mj-ea"/>
              </a:rPr>
              <a:t>[</a:t>
            </a:r>
            <a:r>
              <a:rPr lang="ko-KR" altLang="en-US" sz="1400" dirty="0">
                <a:latin typeface="+mj-ea"/>
              </a:rPr>
              <a:t>변수 이름</a:t>
            </a:r>
            <a:r>
              <a:rPr lang="en-US" altLang="ko-KR" sz="1400" dirty="0">
                <a:latin typeface="+mj-ea"/>
              </a:rPr>
              <a:t>]</a:t>
            </a:r>
            <a:r>
              <a:rPr lang="ko-KR" altLang="en-US" sz="1400" dirty="0">
                <a:latin typeface="+mj-ea"/>
              </a:rPr>
              <a:t> </a:t>
            </a:r>
            <a:r>
              <a:rPr lang="en-US" altLang="ko-KR" sz="1400" dirty="0">
                <a:latin typeface="+mj-ea"/>
              </a:rPr>
              <a:t>: JAVA_HOME</a:t>
            </a:r>
          </a:p>
          <a:p>
            <a:pPr lvl="3">
              <a:buFont typeface="Arial" charset="0"/>
              <a:buChar char="–"/>
              <a:defRPr/>
            </a:pPr>
            <a:r>
              <a:rPr lang="en-US" altLang="ko-KR" sz="1400" dirty="0">
                <a:latin typeface="+mj-ea"/>
              </a:rPr>
              <a:t>[</a:t>
            </a:r>
            <a:r>
              <a:rPr lang="ko-KR" altLang="en-US" sz="1400" dirty="0">
                <a:latin typeface="+mj-ea"/>
              </a:rPr>
              <a:t>변수 값</a:t>
            </a:r>
            <a:r>
              <a:rPr lang="en-US" altLang="ko-KR" sz="1400" dirty="0">
                <a:latin typeface="+mj-ea"/>
              </a:rPr>
              <a:t>] : JDK </a:t>
            </a:r>
            <a:r>
              <a:rPr lang="ko-KR" altLang="en-US" sz="1400" dirty="0">
                <a:latin typeface="+mj-ea"/>
              </a:rPr>
              <a:t>설치 경로 입력</a:t>
            </a:r>
            <a:endParaRPr lang="en-US" altLang="ko-KR" sz="1400" dirty="0">
              <a:latin typeface="+mj-ea"/>
            </a:endParaRPr>
          </a:p>
          <a:p>
            <a:pPr lvl="3">
              <a:buFont typeface="Arial" charset="0"/>
              <a:buChar char="–"/>
              <a:defRPr/>
            </a:pPr>
            <a:r>
              <a:rPr lang="en-US" altLang="ko-KR" sz="1400" dirty="0">
                <a:latin typeface="+mj-ea"/>
              </a:rPr>
              <a:t>[</a:t>
            </a:r>
            <a:r>
              <a:rPr lang="ko-KR" altLang="en-US" sz="1400" dirty="0">
                <a:latin typeface="+mj-ea"/>
              </a:rPr>
              <a:t>확인</a:t>
            </a:r>
            <a:r>
              <a:rPr lang="en-US" altLang="ko-KR" sz="1400" dirty="0">
                <a:latin typeface="+mj-ea"/>
              </a:rPr>
              <a:t>]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17411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환경 변수 설정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28775"/>
            <a:ext cx="2030413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63" y="1616075"/>
            <a:ext cx="2047875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029200"/>
            <a:ext cx="5080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333500"/>
            <a:ext cx="8686800" cy="5715000"/>
          </a:xfrm>
        </p:spPr>
        <p:txBody>
          <a:bodyPr/>
          <a:lstStyle/>
          <a:p>
            <a:r>
              <a:rPr lang="ko-KR" altLang="en-US" dirty="0"/>
              <a:t>기본 타입의 값 비교와 문자열 비교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기본 타입</a:t>
            </a:r>
            <a:r>
              <a:rPr lang="ko-KR" altLang="en-US" dirty="0"/>
              <a:t>의 값 비교는 </a:t>
            </a:r>
            <a:r>
              <a:rPr lang="en-US" altLang="ko-KR" dirty="0">
                <a:solidFill>
                  <a:srgbClr val="FF0000"/>
                </a:solidFill>
              </a:rPr>
              <a:t>==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r>
              <a:rPr lang="en-US" altLang="ko-KR" dirty="0" err="1"/>
              <a:t>int</a:t>
            </a:r>
            <a:r>
              <a:rPr lang="en-US" altLang="ko-KR" dirty="0"/>
              <a:t> x = 5;</a:t>
            </a:r>
          </a:p>
          <a:p>
            <a:pPr lvl="2"/>
            <a:r>
              <a:rPr lang="en-US" altLang="ko-KR" dirty="0" err="1"/>
              <a:t>boolean</a:t>
            </a:r>
            <a:r>
              <a:rPr lang="ko-KR" altLang="en-US" dirty="0"/>
              <a:t> </a:t>
            </a:r>
            <a:r>
              <a:rPr lang="en-US" altLang="ko-KR" dirty="0"/>
              <a:t>result = (x </a:t>
            </a:r>
            <a:r>
              <a:rPr lang="en-US" altLang="ko-KR" dirty="0">
                <a:solidFill>
                  <a:srgbClr val="FF0000"/>
                </a:solidFill>
              </a:rPr>
              <a:t>==</a:t>
            </a:r>
            <a:r>
              <a:rPr lang="en-US" altLang="ko-KR" dirty="0"/>
              <a:t> 5);   //true</a:t>
            </a:r>
          </a:p>
          <a:p>
            <a:pPr marL="470297" lvl="2" indent="0">
              <a:buNone/>
            </a:pP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문자열</a:t>
            </a:r>
            <a:r>
              <a:rPr lang="ko-KR" altLang="en-US" dirty="0"/>
              <a:t>의 비교는 </a:t>
            </a:r>
            <a:r>
              <a:rPr lang="en-US" altLang="ko-KR" dirty="0">
                <a:solidFill>
                  <a:srgbClr val="C00000"/>
                </a:solidFill>
              </a:rPr>
              <a:t>equals()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 smtClean="0"/>
              <a:t>str1</a:t>
            </a:r>
            <a:r>
              <a:rPr lang="ko-KR" altLang="en-US" dirty="0" smtClean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“java</a:t>
            </a:r>
            <a:r>
              <a:rPr lang="en-US" altLang="ko-KR" dirty="0" smtClean="0"/>
              <a:t>”;</a:t>
            </a:r>
          </a:p>
          <a:p>
            <a:pPr lvl="2"/>
            <a:r>
              <a:rPr lang="en-US" altLang="ko-KR" dirty="0" smtClean="0"/>
              <a:t>String str2=“c”</a:t>
            </a:r>
            <a:endParaRPr lang="en-US" altLang="ko-KR" dirty="0"/>
          </a:p>
          <a:p>
            <a:pPr lvl="2"/>
            <a:r>
              <a:rPr lang="en-US" altLang="ko-KR" dirty="0" err="1"/>
              <a:t>boolean</a:t>
            </a:r>
            <a:r>
              <a:rPr lang="en-US" altLang="ko-KR" dirty="0"/>
              <a:t> result1 = </a:t>
            </a:r>
            <a:r>
              <a:rPr lang="en-US" altLang="ko-KR" dirty="0" smtClean="0"/>
              <a:t>str1.</a:t>
            </a:r>
            <a:r>
              <a:rPr lang="en-US" altLang="ko-KR" dirty="0" smtClean="0">
                <a:solidFill>
                  <a:srgbClr val="FF0000"/>
                </a:solidFill>
              </a:rPr>
              <a:t>equals</a:t>
            </a:r>
            <a:r>
              <a:rPr lang="en-US" altLang="ko-KR" dirty="0"/>
              <a:t>(“java”);       //true</a:t>
            </a:r>
          </a:p>
          <a:p>
            <a:pPr lvl="2"/>
            <a:r>
              <a:rPr lang="en-US" altLang="ko-KR" dirty="0" err="1"/>
              <a:t>boolean</a:t>
            </a:r>
            <a:r>
              <a:rPr lang="en-US" altLang="ko-KR" dirty="0"/>
              <a:t> result2 = </a:t>
            </a:r>
            <a:r>
              <a:rPr lang="en-US" altLang="ko-KR" dirty="0" smtClean="0"/>
              <a:t>str2.</a:t>
            </a:r>
            <a:r>
              <a:rPr lang="en-US" altLang="ko-KR" dirty="0" smtClean="0">
                <a:solidFill>
                  <a:srgbClr val="FF0000"/>
                </a:solidFill>
              </a:rPr>
              <a:t>equals</a:t>
            </a:r>
            <a:r>
              <a:rPr lang="en-US" altLang="ko-KR" dirty="0"/>
              <a:t>(“Java”);      //false</a:t>
            </a:r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6568679" cy="187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48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03-1. </a:t>
            </a:r>
            <a:r>
              <a:rPr lang="ko-KR" altLang="en-US" b="1">
                <a:solidFill>
                  <a:schemeClr val="tx1"/>
                </a:solidFill>
              </a:rPr>
              <a:t>연산자와 연산식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FDF2487-8B67-4F7D-9C09-A351FF76B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823" y="-6554"/>
            <a:ext cx="5215262" cy="3853067"/>
          </a:xfrm>
          <a:prstGeom prst="rect">
            <a:avLst/>
          </a:prstGeom>
        </p:spPr>
      </p:pic>
      <p:pic>
        <p:nvPicPr>
          <p:cNvPr id="11" name="그림 19">
            <a:extLst>
              <a:ext uri="{FF2B5EF4-FFF2-40B4-BE49-F238E27FC236}">
                <a16:creationId xmlns:a16="http://schemas.microsoft.com/office/drawing/2014/main" id="{B6BE3AB6-5AA8-42C4-A7B7-ED8B741CC0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4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27"/>
          <p:cNvSpPr>
            <a:spLocks noGrp="1"/>
          </p:cNvSpPr>
          <p:nvPr>
            <p:ph sz="quarter" idx="10"/>
          </p:nvPr>
        </p:nvSpPr>
        <p:spPr bwMode="auto">
          <a:xfrm>
            <a:off x="342900" y="990600"/>
            <a:ext cx="8286750" cy="5400675"/>
          </a:xfrm>
          <a:prstGeom prst="roundRect">
            <a:avLst>
              <a:gd name="adj" fmla="val 12995"/>
            </a:avLst>
          </a:prstGeom>
          <a:noFill/>
          <a:ln w="9525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0. </a:t>
            </a: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연산자의 종류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연산의 방향과 우선순위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  <p:sp>
        <p:nvSpPr>
          <p:cNvPr id="5123" name="제목 2"/>
          <p:cNvSpPr txBox="1">
            <a:spLocks/>
          </p:cNvSpPr>
          <p:nvPr/>
        </p:nvSpPr>
        <p:spPr bwMode="auto">
          <a:xfrm>
            <a:off x="238125" y="261938"/>
            <a:ext cx="75596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sz="2100" b="1">
                <a:latin typeface="나눔스퀘어OTF" pitchFamily="34" charset="-127"/>
                <a:ea typeface="나눔스퀘어OTF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6794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3657600"/>
            <a:ext cx="4953000" cy="2514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연산자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(operator)</a:t>
            </a:r>
          </a:p>
          <a:p>
            <a:pPr lvl="1">
              <a:defRPr/>
            </a:pPr>
            <a:r>
              <a:rPr lang="ko-KR" altLang="en-US" dirty="0"/>
              <a:t>연산에 사용되는 표시나 기호</a:t>
            </a:r>
            <a:endParaRPr lang="en-US" altLang="ko-KR" dirty="0"/>
          </a:p>
          <a:p>
            <a:pPr lvl="1">
              <a:defRPr/>
            </a:pPr>
            <a:endParaRPr lang="en-US" altLang="ko-KR" sz="1000" dirty="0"/>
          </a:p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피연산자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(operand)</a:t>
            </a:r>
          </a:p>
          <a:p>
            <a:pPr lvl="1">
              <a:defRPr/>
            </a:pPr>
            <a:r>
              <a:rPr lang="ko-KR" altLang="en-US" dirty="0"/>
              <a:t>연산자와 함께 연산되는 데이터</a:t>
            </a:r>
            <a:endParaRPr lang="en-US" altLang="ko-KR" dirty="0"/>
          </a:p>
          <a:p>
            <a:pPr lvl="1">
              <a:defRPr/>
            </a:pPr>
            <a:endParaRPr lang="en-US" altLang="ko-KR" sz="1000" dirty="0"/>
          </a:p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연산식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(expression)</a:t>
            </a:r>
          </a:p>
          <a:p>
            <a:pPr lvl="1">
              <a:defRPr/>
            </a:pPr>
            <a:r>
              <a:rPr lang="ko-KR" altLang="en-US" dirty="0"/>
              <a:t>연산자와 </a:t>
            </a:r>
            <a:r>
              <a:rPr lang="ko-KR" altLang="en-US" dirty="0" err="1"/>
              <a:t>피연산자</a:t>
            </a:r>
            <a:r>
              <a:rPr lang="ko-KR" altLang="en-US" dirty="0"/>
              <a:t> 사용하여 연산 과정 기술한 것</a:t>
            </a: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614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590800"/>
            <a:ext cx="4339348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1381711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  <a:defRPr/>
            </a:pPr>
            <a:r>
              <a:rPr lang="ko-KR" altLang="en-US" sz="1600" dirty="0" smtClean="0">
                <a:ea typeface="나눔스퀘어OTF"/>
              </a:rPr>
              <a:t>프로그램에서 </a:t>
            </a:r>
            <a:r>
              <a:rPr lang="ko-KR" altLang="en-US" sz="1600" dirty="0">
                <a:ea typeface="나눔스퀘어OTF"/>
              </a:rPr>
              <a:t>데이터를 처리하여 결과를 산출하는 것을 연산</a:t>
            </a:r>
            <a:r>
              <a:rPr lang="en-US" altLang="ko-KR" sz="1600" dirty="0">
                <a:ea typeface="나눔스퀘어OTF"/>
              </a:rPr>
              <a:t>(operation)</a:t>
            </a:r>
            <a:r>
              <a:rPr lang="ko-KR" altLang="en-US" sz="1600" dirty="0">
                <a:ea typeface="나눔스퀘어OTF"/>
              </a:rPr>
              <a:t>이라고 한다</a:t>
            </a:r>
            <a:r>
              <a:rPr lang="en-US" altLang="ko-KR" sz="1600" dirty="0">
                <a:ea typeface="나눔스퀘어OTF"/>
              </a:rPr>
              <a:t>.</a:t>
            </a:r>
          </a:p>
          <a:p>
            <a:pPr>
              <a:buFont typeface="Wingdings" pitchFamily="2" charset="2"/>
              <a:buChar char="§"/>
              <a:defRPr/>
            </a:pPr>
            <a:r>
              <a:rPr lang="ko-KR" altLang="en-US" sz="1600" dirty="0">
                <a:ea typeface="나눔스퀘어OTF"/>
              </a:rPr>
              <a:t>자바의 다양한 연산자를 알아보고</a:t>
            </a:r>
            <a:r>
              <a:rPr lang="en-US" altLang="ko-KR" sz="1600" dirty="0">
                <a:ea typeface="나눔스퀘어OTF"/>
              </a:rPr>
              <a:t>, </a:t>
            </a:r>
            <a:r>
              <a:rPr lang="ko-KR" altLang="en-US" sz="1600" dirty="0">
                <a:ea typeface="나눔스퀘어OTF"/>
              </a:rPr>
              <a:t>연산자가 복합적으로 구성된 </a:t>
            </a:r>
            <a:r>
              <a:rPr lang="ko-KR" altLang="en-US" sz="1600" dirty="0" err="1">
                <a:ea typeface="나눔스퀘어OTF"/>
              </a:rPr>
              <a:t>연산식에서의</a:t>
            </a:r>
            <a:r>
              <a:rPr lang="ko-KR" altLang="en-US" sz="1600" dirty="0">
                <a:ea typeface="나눔스퀘어OTF"/>
              </a:rPr>
              <a:t> 우선순위를 알아본다</a:t>
            </a:r>
            <a:r>
              <a:rPr lang="en-US" altLang="ko-KR" sz="1600" dirty="0">
                <a:ea typeface="나눔스퀘어OTF"/>
              </a:rPr>
              <a:t>.</a:t>
            </a:r>
            <a:endParaRPr lang="ko-KR" altLang="en-US" sz="1600" dirty="0">
              <a:ea typeface="나눔스퀘어OTF"/>
            </a:endParaRPr>
          </a:p>
        </p:txBody>
      </p:sp>
    </p:spTree>
    <p:extLst>
      <p:ext uri="{BB962C8B-B14F-4D97-AF65-F5344CB8AC3E}">
        <p14:creationId xmlns:p14="http://schemas.microsoft.com/office/powerpoint/2010/main" val="153984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79413" y="116205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자바에서 제공하는 연산자</a:t>
            </a:r>
            <a:endParaRPr lang="en-US" altLang="ko-KR" dirty="0"/>
          </a:p>
          <a:p>
            <a:pPr lvl="1" indent="-136525"/>
            <a:r>
              <a:rPr lang="ko-KR" altLang="en-US" dirty="0"/>
              <a:t>산출되는 값의 타입이 </a:t>
            </a:r>
            <a:r>
              <a:rPr lang="ko-KR" altLang="en-US" dirty="0" err="1"/>
              <a:t>연산자별로</a:t>
            </a:r>
            <a:r>
              <a:rPr lang="ko-KR" altLang="en-US" dirty="0"/>
              <a:t> 다름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연산자의 종류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6418263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8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1214438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r>
              <a:rPr lang="ko-KR" altLang="en-US" dirty="0" err="1"/>
              <a:t>연산식은</a:t>
            </a:r>
            <a:r>
              <a:rPr lang="ko-KR" altLang="en-US" dirty="0"/>
              <a:t> 반드시 하나의 값 산출</a:t>
            </a:r>
            <a:endParaRPr lang="en-US" altLang="ko-KR" dirty="0"/>
          </a:p>
          <a:p>
            <a:pPr lvl="1" indent="-136525"/>
            <a:r>
              <a:rPr lang="ko-KR" altLang="en-US" dirty="0"/>
              <a:t>하나의 값이 오는 모든 자리에 </a:t>
            </a:r>
            <a:r>
              <a:rPr lang="ko-KR" altLang="en-US" dirty="0" err="1"/>
              <a:t>연산식</a:t>
            </a:r>
            <a:r>
              <a:rPr lang="ko-KR" altLang="en-US" dirty="0"/>
              <a:t> 사용 가능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변수에 </a:t>
            </a:r>
            <a:r>
              <a:rPr lang="ko-KR" altLang="en-US" dirty="0" err="1"/>
              <a:t>연산식의</a:t>
            </a:r>
            <a:r>
              <a:rPr lang="ko-KR" altLang="en-US" dirty="0"/>
              <a:t> 값을 저장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다른 </a:t>
            </a:r>
            <a:r>
              <a:rPr lang="ko-KR" altLang="en-US" dirty="0" err="1"/>
              <a:t>연산식의</a:t>
            </a:r>
            <a:r>
              <a:rPr lang="ko-KR" altLang="en-US" dirty="0"/>
              <a:t> </a:t>
            </a:r>
            <a:r>
              <a:rPr lang="ko-KR" altLang="en-US" dirty="0" err="1"/>
              <a:t>피연산자</a:t>
            </a:r>
            <a:r>
              <a:rPr lang="ko-KR" altLang="en-US" dirty="0"/>
              <a:t> 위치에 </a:t>
            </a:r>
            <a:r>
              <a:rPr lang="ko-KR" altLang="en-US" dirty="0" err="1"/>
              <a:t>연산식</a:t>
            </a:r>
            <a:r>
              <a:rPr lang="ko-KR" altLang="en-US" dirty="0"/>
              <a:t> 대입 가능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연산자의 종류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133600"/>
            <a:ext cx="37750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81400"/>
            <a:ext cx="41560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71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381000" y="12192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복합적으로 구성된 </a:t>
            </a:r>
            <a:r>
              <a:rPr lang="ko-KR" altLang="en-US" dirty="0" err="1"/>
              <a:t>연산식의</a:t>
            </a:r>
            <a:r>
              <a:rPr lang="ko-KR" altLang="en-US" dirty="0"/>
              <a:t> 연산</a:t>
            </a:r>
            <a:endParaRPr lang="en-US" altLang="ko-KR" dirty="0"/>
          </a:p>
          <a:p>
            <a:pPr lvl="1">
              <a:defRPr/>
            </a:pPr>
            <a:r>
              <a:rPr lang="ko-KR" altLang="en-US" dirty="0">
                <a:solidFill>
                  <a:srgbClr val="C00000"/>
                </a:solidFill>
              </a:rPr>
              <a:t>우선순위</a:t>
            </a:r>
            <a:r>
              <a:rPr lang="ko-KR" altLang="en-US" dirty="0"/>
              <a:t>에 따라 수행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: </a:t>
            </a:r>
            <a:r>
              <a:rPr lang="ko-KR" altLang="en-US" dirty="0" err="1">
                <a:solidFill>
                  <a:srgbClr val="C00000"/>
                </a:solidFill>
              </a:rPr>
              <a:t>단항</a:t>
            </a:r>
            <a:r>
              <a:rPr lang="ko-KR" altLang="en-US" dirty="0"/>
              <a:t>  →  </a:t>
            </a:r>
            <a:r>
              <a:rPr lang="ko-KR" altLang="en-US" dirty="0">
                <a:solidFill>
                  <a:srgbClr val="C00000"/>
                </a:solidFill>
              </a:rPr>
              <a:t>이항</a:t>
            </a:r>
            <a:r>
              <a:rPr lang="ko-KR" altLang="en-US" dirty="0"/>
              <a:t> →  </a:t>
            </a:r>
            <a:r>
              <a:rPr lang="ko-KR" altLang="en-US" dirty="0" err="1">
                <a:solidFill>
                  <a:srgbClr val="C00000"/>
                </a:solidFill>
              </a:rPr>
              <a:t>삼항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en-US" altLang="ko-KR" dirty="0"/>
              <a:t>: </a:t>
            </a:r>
            <a:r>
              <a:rPr lang="ko-KR" altLang="en-US" dirty="0">
                <a:solidFill>
                  <a:srgbClr val="C00000"/>
                </a:solidFill>
              </a:rPr>
              <a:t>산술</a:t>
            </a:r>
            <a:r>
              <a:rPr lang="ko-KR" altLang="en-US" dirty="0"/>
              <a:t> →   </a:t>
            </a:r>
            <a:r>
              <a:rPr lang="ko-KR" altLang="en-US" dirty="0">
                <a:solidFill>
                  <a:srgbClr val="C00000"/>
                </a:solidFill>
              </a:rPr>
              <a:t>비교</a:t>
            </a:r>
            <a:r>
              <a:rPr lang="ko-KR" altLang="en-US" dirty="0"/>
              <a:t> →  </a:t>
            </a:r>
            <a:r>
              <a:rPr lang="ko-KR" altLang="en-US" dirty="0">
                <a:solidFill>
                  <a:srgbClr val="C00000"/>
                </a:solidFill>
              </a:rPr>
              <a:t>논리</a:t>
            </a:r>
            <a:r>
              <a:rPr lang="ko-KR" altLang="en-US" dirty="0"/>
              <a:t> →  </a:t>
            </a:r>
            <a:r>
              <a:rPr lang="ko-KR" altLang="en-US" dirty="0">
                <a:solidFill>
                  <a:srgbClr val="C00000"/>
                </a:solidFill>
              </a:rPr>
              <a:t>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우선순위 같은 연산자는 </a:t>
            </a:r>
            <a:r>
              <a:rPr lang="ko-KR" altLang="en-US" dirty="0">
                <a:solidFill>
                  <a:srgbClr val="C00000"/>
                </a:solidFill>
              </a:rPr>
              <a:t>왼쪽에서 오른쪽 </a:t>
            </a:r>
            <a:r>
              <a:rPr lang="ko-KR" altLang="en-US" dirty="0"/>
              <a:t>방향으로 수행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/>
              <a:t>예외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C00000"/>
                </a:solidFill>
              </a:rPr>
              <a:t>대입</a:t>
            </a:r>
            <a:r>
              <a:rPr lang="ko-KR" altLang="en-US" dirty="0"/>
              <a:t> 연산자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연산의 방향과 우선순위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44750"/>
            <a:ext cx="36957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73488"/>
            <a:ext cx="389413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12091"/>
            <a:ext cx="40528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43400"/>
            <a:ext cx="2932112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9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연산의 방향과 우선순위</a:t>
            </a:r>
          </a:p>
        </p:txBody>
      </p:sp>
      <p:pic>
        <p:nvPicPr>
          <p:cNvPr id="10243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00200"/>
            <a:ext cx="636746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95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12192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r>
              <a:rPr lang="ko-KR" altLang="en-US"/>
              <a:t>괄호를 사용해 먼저 처리할 연산식 묶기</a:t>
            </a:r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연산의 방향과 우선순위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04988"/>
            <a:ext cx="5467350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748213"/>
            <a:ext cx="546735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8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03-2. </a:t>
            </a:r>
            <a:r>
              <a:rPr lang="ko-KR" altLang="en-US" b="1" dirty="0">
                <a:solidFill>
                  <a:schemeClr val="tx1"/>
                </a:solidFill>
              </a:rPr>
              <a:t>연산자의 종류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-804863"/>
            <a:ext cx="4837113" cy="538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895127-2CFE-483E-B4D0-98324746B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823" y="-6554"/>
            <a:ext cx="5215262" cy="3853067"/>
          </a:xfrm>
          <a:prstGeom prst="rect">
            <a:avLst/>
          </a:prstGeom>
        </p:spPr>
      </p:pic>
      <p:pic>
        <p:nvPicPr>
          <p:cNvPr id="10" name="그림 19">
            <a:extLst>
              <a:ext uri="{FF2B5EF4-FFF2-40B4-BE49-F238E27FC236}">
                <a16:creationId xmlns:a16="http://schemas.microsoft.com/office/drawing/2014/main" id="{0C64AA3A-0D85-4E54-A1FB-F1F311BAC4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979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F5EDDBD-51CB-4C4D-A1BC-B4A0FD3C0F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sz="800" dirty="0"/>
          </a:p>
          <a:p>
            <a:pPr lvl="1">
              <a:defRPr/>
            </a:pPr>
            <a:r>
              <a:rPr lang="en-US" altLang="ko-KR" dirty="0"/>
              <a:t>Path </a:t>
            </a:r>
            <a:r>
              <a:rPr lang="ko-KR" altLang="en-US" dirty="0"/>
              <a:t>환경 변수 수정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javac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java </a:t>
            </a:r>
            <a:r>
              <a:rPr lang="ko-KR" altLang="en-US" dirty="0"/>
              <a:t>명령어를 다른 폴더에서 사용하려면 </a:t>
            </a:r>
            <a:r>
              <a:rPr lang="en-US" altLang="ko-KR" dirty="0"/>
              <a:t>Path</a:t>
            </a:r>
            <a:r>
              <a:rPr lang="ko-KR" altLang="en-US" dirty="0"/>
              <a:t>에 </a:t>
            </a:r>
            <a:r>
              <a:rPr lang="en-US" altLang="ko-KR" dirty="0"/>
              <a:t>bin </a:t>
            </a:r>
            <a:r>
              <a:rPr lang="ko-KR" altLang="en-US" dirty="0"/>
              <a:t>폴더 등록</a:t>
            </a:r>
            <a:endParaRPr lang="en-US" altLang="ko-KR" dirty="0"/>
          </a:p>
          <a:p>
            <a:pPr marL="470297" lvl="2" indent="0">
              <a:buFontTx/>
              <a:buNone/>
              <a:defRPr/>
            </a:pPr>
            <a:endParaRPr lang="en-US" altLang="ko-KR" dirty="0"/>
          </a:p>
          <a:p>
            <a:pPr marL="606425" lvl="2" indent="-136525">
              <a:defRPr/>
            </a:pPr>
            <a:r>
              <a:rPr lang="en-US" altLang="ko-KR" sz="1200" dirty="0"/>
              <a:t>[</a:t>
            </a:r>
            <a:r>
              <a:rPr lang="ko-KR" altLang="en-US" sz="1200" dirty="0"/>
              <a:t>환경 변수</a:t>
            </a:r>
            <a:r>
              <a:rPr lang="en-US" altLang="ko-KR" sz="1200" dirty="0"/>
              <a:t>] </a:t>
            </a:r>
            <a:r>
              <a:rPr lang="ko-KR" altLang="en-US" sz="1200" dirty="0"/>
              <a:t>대화상자</a:t>
            </a:r>
            <a:endParaRPr lang="en-US" altLang="ko-KR" sz="1200" dirty="0"/>
          </a:p>
          <a:p>
            <a:pPr marL="1199356" lvl="3" indent="-136525">
              <a:defRPr/>
            </a:pPr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>
                <a:latin typeface="+mn-ea"/>
              </a:rPr>
              <a:t>시스템 변수</a:t>
            </a:r>
            <a:r>
              <a:rPr lang="en-US" altLang="ko-KR" sz="1200" dirty="0">
                <a:latin typeface="+mn-ea"/>
              </a:rPr>
              <a:t>]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Path </a:t>
            </a:r>
            <a:r>
              <a:rPr lang="ko-KR" altLang="en-US" sz="1200" dirty="0">
                <a:latin typeface="+mn-ea"/>
              </a:rPr>
              <a:t>환경변수 선택 후 </a:t>
            </a:r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>
                <a:latin typeface="+mn-ea"/>
              </a:rPr>
              <a:t>편집</a:t>
            </a:r>
            <a:r>
              <a:rPr lang="en-US" altLang="ko-KR" sz="1200" dirty="0">
                <a:latin typeface="+mn-ea"/>
              </a:rPr>
              <a:t>]</a:t>
            </a:r>
          </a:p>
          <a:p>
            <a:pPr marL="606425" lvl="2" indent="-136525">
              <a:defRPr/>
            </a:pPr>
            <a:r>
              <a:rPr lang="en-US" altLang="ko-KR" sz="1200" dirty="0"/>
              <a:t>[</a:t>
            </a:r>
            <a:r>
              <a:rPr lang="ko-KR" altLang="en-US" sz="1200" dirty="0"/>
              <a:t>환경 변수 편집</a:t>
            </a:r>
            <a:r>
              <a:rPr lang="en-US" altLang="ko-KR" sz="1200" dirty="0"/>
              <a:t>] </a:t>
            </a:r>
            <a:r>
              <a:rPr lang="ko-KR" altLang="en-US" sz="1200" dirty="0"/>
              <a:t>대화상자</a:t>
            </a:r>
            <a:endParaRPr lang="en-US" altLang="ko-KR" sz="1200" dirty="0"/>
          </a:p>
          <a:p>
            <a:pPr lvl="3" defTabSz="685800">
              <a:defRPr/>
            </a:pPr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>
                <a:latin typeface="+mn-ea"/>
              </a:rPr>
              <a:t>새로 만들기</a:t>
            </a:r>
            <a:r>
              <a:rPr lang="en-US" altLang="ko-KR" sz="1200" dirty="0">
                <a:latin typeface="+mn-ea"/>
              </a:rPr>
              <a:t>] - %JAVA_HOME%\bin </a:t>
            </a:r>
            <a:r>
              <a:rPr lang="ko-KR" altLang="en-US" sz="1200" dirty="0">
                <a:latin typeface="+mn-ea"/>
              </a:rPr>
              <a:t>입력</a:t>
            </a: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18435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환경 변수 설정</a:t>
            </a: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81200"/>
            <a:ext cx="3879850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65500"/>
            <a:ext cx="3190875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3365500"/>
            <a:ext cx="2728913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noFill/>
            <a:round/>
            <a:headEnd/>
            <a:tailEnd/>
          </a:ln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en-US" altLang="ko-KR" sz="2200" dirty="0"/>
              <a:t>0. </a:t>
            </a: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 dirty="0"/>
              <a:t>1. </a:t>
            </a:r>
            <a:r>
              <a:rPr lang="ko-KR" altLang="en-US" sz="2200" dirty="0" err="1"/>
              <a:t>단항</a:t>
            </a:r>
            <a:r>
              <a:rPr lang="ko-KR" altLang="en-US" sz="2200" dirty="0"/>
              <a:t> 연산자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/>
              <a:t>2. </a:t>
            </a:r>
            <a:r>
              <a:rPr lang="ko-KR" altLang="en-US" sz="2200" dirty="0"/>
              <a:t>이항 연산자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/>
              <a:t>3. </a:t>
            </a:r>
            <a:r>
              <a:rPr lang="ko-KR" altLang="en-US" sz="2200" dirty="0" err="1"/>
              <a:t>삼항</a:t>
            </a:r>
            <a:r>
              <a:rPr lang="ko-KR" altLang="en-US" sz="2200" dirty="0"/>
              <a:t> 연산자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/>
              <a:t>4. </a:t>
            </a: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04773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457200" y="2977551"/>
            <a:ext cx="7659290" cy="1735015"/>
          </a:xfrm>
        </p:spPr>
        <p:txBody>
          <a:bodyPr/>
          <a:lstStyle/>
          <a:p>
            <a:r>
              <a:rPr lang="ko-KR" altLang="en-US" dirty="0" err="1"/>
              <a:t>피연산자</a:t>
            </a:r>
            <a:r>
              <a:rPr lang="ko-KR" altLang="en-US" dirty="0"/>
              <a:t> 수에 따라 </a:t>
            </a:r>
            <a:r>
              <a:rPr lang="ko-KR" altLang="en-US" dirty="0" err="1"/>
              <a:t>단항</a:t>
            </a:r>
            <a:r>
              <a:rPr lang="en-US" altLang="ko-KR" dirty="0"/>
              <a:t>, </a:t>
            </a:r>
            <a:r>
              <a:rPr lang="ko-KR" altLang="en-US" dirty="0"/>
              <a:t>이항</a:t>
            </a:r>
            <a:r>
              <a:rPr lang="en-US" altLang="ko-KR" dirty="0"/>
              <a:t>, </a:t>
            </a:r>
            <a:r>
              <a:rPr lang="ko-KR" altLang="en-US" dirty="0" err="1"/>
              <a:t>삼항</a:t>
            </a:r>
            <a:r>
              <a:rPr lang="ko-KR" altLang="en-US" dirty="0"/>
              <a:t> 연산자로 구분</a:t>
            </a:r>
            <a:endParaRPr lang="en-US" altLang="ko-KR" dirty="0"/>
          </a:p>
          <a:p>
            <a:pPr lvl="1"/>
            <a:r>
              <a:rPr lang="ko-KR" altLang="en-US" dirty="0" err="1"/>
              <a:t>단항</a:t>
            </a:r>
            <a:r>
              <a:rPr lang="ko-KR" altLang="en-US" dirty="0"/>
              <a:t> 연산자</a:t>
            </a:r>
            <a:r>
              <a:rPr lang="en-US" altLang="ko-KR" dirty="0"/>
              <a:t>: </a:t>
            </a:r>
            <a:r>
              <a:rPr lang="ko-KR" altLang="en-US" dirty="0"/>
              <a:t>부호</a:t>
            </a:r>
            <a:r>
              <a:rPr lang="en-US" altLang="ko-KR" dirty="0"/>
              <a:t>, </a:t>
            </a:r>
            <a:r>
              <a:rPr lang="ko-KR" altLang="en-US" dirty="0"/>
              <a:t>증감 연산자</a:t>
            </a:r>
            <a:endParaRPr lang="en-US" altLang="ko-KR" dirty="0"/>
          </a:p>
          <a:p>
            <a:pPr lvl="1"/>
            <a:r>
              <a:rPr lang="ko-KR" altLang="en-US" dirty="0"/>
              <a:t>이항 연산자</a:t>
            </a:r>
            <a:r>
              <a:rPr lang="en-US" altLang="ko-KR" dirty="0"/>
              <a:t>: </a:t>
            </a:r>
            <a:r>
              <a:rPr lang="ko-KR" altLang="en-US" dirty="0"/>
              <a:t>산술</a:t>
            </a:r>
            <a:r>
              <a:rPr lang="en-US" altLang="ko-KR" dirty="0"/>
              <a:t>, </a:t>
            </a:r>
            <a:r>
              <a:rPr lang="ko-KR" altLang="en-US" dirty="0"/>
              <a:t>비교</a:t>
            </a:r>
            <a:r>
              <a:rPr lang="en-US" altLang="ko-KR" dirty="0"/>
              <a:t>, </a:t>
            </a:r>
            <a:r>
              <a:rPr lang="ko-KR" altLang="en-US" dirty="0"/>
              <a:t>논리 연산자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 err="1"/>
              <a:t>삼항</a:t>
            </a:r>
            <a:r>
              <a:rPr lang="ko-KR" altLang="en-US" dirty="0"/>
              <a:t> 연산자</a:t>
            </a:r>
            <a:r>
              <a:rPr lang="en-US" altLang="ko-KR" dirty="0"/>
              <a:t>:</a:t>
            </a:r>
            <a:r>
              <a:rPr lang="ko-KR" altLang="en-US" dirty="0"/>
              <a:t>조건 연산자</a:t>
            </a:r>
            <a:endParaRPr lang="en-US" altLang="ko-KR" dirty="0"/>
          </a:p>
          <a:p>
            <a:pPr lvl="1"/>
            <a:endParaRPr lang="en-US" altLang="ko-KR" sz="1000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717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95800"/>
            <a:ext cx="7150459" cy="173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" y="1295400"/>
            <a:ext cx="792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0" indent="-257175" defTabSz="685800" latinLnBrk="1">
              <a:spcBef>
                <a:spcPct val="20000"/>
              </a:spcBef>
              <a:buClr>
                <a:srgbClr val="660033"/>
              </a:buClr>
              <a:buFont typeface="Wingdings" pitchFamily="2" charset="2"/>
              <a:buChar char="§"/>
              <a:defRPr/>
            </a:pPr>
            <a:r>
              <a:rPr kumimoji="0" lang="ko-KR" altLang="en-US" sz="1600" dirty="0" err="1" smtClean="0">
                <a:solidFill>
                  <a:prstClr val="black"/>
                </a:solidFill>
                <a:ea typeface="나눔스퀘어OTF" panose="020B0600000101010101" pitchFamily="34" charset="-127"/>
              </a:rPr>
              <a:t>피연산자</a:t>
            </a:r>
            <a:r>
              <a:rPr kumimoji="0" lang="ko-KR" altLang="en-US" sz="1600" dirty="0" smtClean="0">
                <a:solidFill>
                  <a:prstClr val="black"/>
                </a:solidFill>
                <a:ea typeface="나눔스퀘어OTF" panose="020B0600000101010101" pitchFamily="34" charset="-127"/>
              </a:rPr>
              <a:t> 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수에 따라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단항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, 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이항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,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삼항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연산자로 구분하여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학습한다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45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295400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부호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 err="1"/>
              <a:t>boolean</a:t>
            </a:r>
            <a:r>
              <a:rPr lang="ko-KR" altLang="en-US" dirty="0"/>
              <a:t> 타입과 </a:t>
            </a:r>
            <a:r>
              <a:rPr lang="en-US" altLang="ko-KR" dirty="0"/>
              <a:t>char </a:t>
            </a:r>
            <a:r>
              <a:rPr lang="ko-KR" altLang="en-US" dirty="0"/>
              <a:t>타입을 제외한 기본 타입에 사용</a:t>
            </a: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정수 및 실수 타입 변수 앞에 붙는 경우</a:t>
            </a:r>
            <a:endParaRPr lang="en-US" altLang="ko-KR" dirty="0"/>
          </a:p>
          <a:p>
            <a:pPr lvl="2"/>
            <a:r>
              <a:rPr lang="ko-KR" altLang="en-US" dirty="0" err="1"/>
              <a:t>변수값</a:t>
            </a:r>
            <a:r>
              <a:rPr lang="ko-KR" altLang="en-US" dirty="0"/>
              <a:t> 부호 유지하거나 바꾸는 기능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2"/>
            <a:r>
              <a:rPr lang="ko-KR" altLang="en-US" dirty="0" err="1"/>
              <a:t>부호연산의</a:t>
            </a:r>
            <a:r>
              <a:rPr lang="ko-KR" altLang="en-US" dirty="0"/>
              <a:t> 결과는 </a:t>
            </a:r>
            <a:r>
              <a:rPr lang="en-US" altLang="ko-KR" dirty="0" err="1"/>
              <a:t>int</a:t>
            </a:r>
            <a:endParaRPr lang="ko-KR" altLang="en-US" dirty="0"/>
          </a:p>
          <a:p>
            <a:pPr lvl="2"/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단항 연산자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12682"/>
            <a:ext cx="5949359" cy="102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831A8FF-0867-41AF-834F-BBA303D4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81400"/>
            <a:ext cx="6071046" cy="113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939D3D1-29F6-4C7D-98F9-556BB5DEA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5257244"/>
            <a:ext cx="5272469" cy="97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단항 연산자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4114800" cy="4648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332095"/>
            <a:ext cx="1019175" cy="10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314325" y="1219200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증감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 외 모든 기본 타입 </a:t>
            </a:r>
            <a:r>
              <a:rPr lang="ko-KR" altLang="en-US" dirty="0" err="1"/>
              <a:t>피연산자에</a:t>
            </a:r>
            <a:r>
              <a:rPr lang="ko-KR" altLang="en-US" dirty="0"/>
              <a:t>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증가 연산자 </a:t>
            </a:r>
            <a:r>
              <a:rPr lang="en-US" altLang="ko-KR" dirty="0"/>
              <a:t>(++)</a:t>
            </a:r>
          </a:p>
          <a:p>
            <a:pPr lvl="2"/>
            <a:r>
              <a:rPr lang="ko-KR" altLang="en-US" dirty="0" err="1"/>
              <a:t>피연산자</a:t>
            </a:r>
            <a:r>
              <a:rPr lang="ko-KR" altLang="en-US" dirty="0"/>
              <a:t> 값에 </a:t>
            </a:r>
            <a:r>
              <a:rPr lang="en-US" altLang="ko-KR" dirty="0"/>
              <a:t>1</a:t>
            </a:r>
            <a:r>
              <a:rPr lang="ko-KR" altLang="en-US" dirty="0"/>
              <a:t>을 더하여 그 결과를 다시 </a:t>
            </a:r>
            <a:r>
              <a:rPr lang="ko-KR" altLang="en-US" dirty="0" err="1"/>
              <a:t>피연산자에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감소 연산자</a:t>
            </a:r>
            <a:r>
              <a:rPr lang="en-US" altLang="ko-KR" dirty="0"/>
              <a:t>(--)</a:t>
            </a:r>
          </a:p>
          <a:p>
            <a:pPr lvl="2"/>
            <a:r>
              <a:rPr lang="ko-KR" altLang="en-US" dirty="0" err="1"/>
              <a:t>피연산자</a:t>
            </a:r>
            <a:r>
              <a:rPr lang="ko-KR" altLang="en-US" dirty="0"/>
              <a:t> 값에서 </a:t>
            </a:r>
            <a:r>
              <a:rPr lang="en-US" altLang="ko-KR" dirty="0"/>
              <a:t>1 </a:t>
            </a:r>
            <a:r>
              <a:rPr lang="ko-KR" altLang="en-US" dirty="0"/>
              <a:t>빼고 그 결과를 다시 </a:t>
            </a:r>
            <a:r>
              <a:rPr lang="ko-KR" altLang="en-US" dirty="0" err="1"/>
              <a:t>피연산자에</a:t>
            </a:r>
            <a:r>
              <a:rPr lang="ko-KR" altLang="en-US" dirty="0"/>
              <a:t> 저장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단항 연산자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61912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2EEAADD-AB4C-4108-812B-A975BB6EB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81" y="3858007"/>
            <a:ext cx="2632322" cy="896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E1221F9-A767-45E0-942F-38B96A82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573" y="5135884"/>
            <a:ext cx="2745228" cy="92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0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85750" y="1143000"/>
            <a:ext cx="8686800" cy="5715000"/>
          </a:xfrm>
        </p:spPr>
        <p:txBody>
          <a:bodyPr/>
          <a:lstStyle/>
          <a:p>
            <a:pPr lvl="1"/>
            <a:r>
              <a:rPr lang="ko-KR" altLang="en-US" dirty="0"/>
              <a:t>변수의 앞뒤 어디에든 올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/>
          </a:p>
          <a:p>
            <a:pPr lvl="1"/>
            <a:r>
              <a:rPr lang="ko-KR" altLang="en-US"/>
              <a:t>다른 </a:t>
            </a:r>
            <a:r>
              <a:rPr lang="ko-KR" altLang="en-US" dirty="0"/>
              <a:t>연산자와 함께 사용될 경우 증감 연산자 위치에 따라 결과 달라질 수 있음에 주의</a:t>
            </a:r>
            <a:endParaRPr lang="en-US" altLang="ko-KR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단항 연산자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62998"/>
            <a:ext cx="5805171" cy="105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16338"/>
            <a:ext cx="58388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87E28D6-AF9F-4BC8-8B67-BA110138D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9425" y="4620670"/>
            <a:ext cx="3794975" cy="178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97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단항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4448175" cy="5076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267" y="4178531"/>
            <a:ext cx="16573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5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>
          <a:xfrm>
            <a:off x="533400" y="1260475"/>
            <a:ext cx="8077200" cy="5199063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논리 부정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true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로</a:t>
            </a:r>
            <a:r>
              <a:rPr lang="en-US" altLang="ko-KR" dirty="0"/>
              <a:t>, false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r>
              <a:rPr lang="ko-KR" altLang="en-US" dirty="0"/>
              <a:t>조건문과 </a:t>
            </a:r>
            <a:r>
              <a:rPr lang="ko-KR" altLang="en-US" dirty="0" err="1"/>
              <a:t>제어문에서</a:t>
            </a:r>
            <a:r>
              <a:rPr lang="ko-KR" altLang="en-US" dirty="0"/>
              <a:t> </a:t>
            </a:r>
            <a:r>
              <a:rPr lang="ko-KR" altLang="en-US" dirty="0" err="1"/>
              <a:t>조건식</a:t>
            </a:r>
            <a:r>
              <a:rPr lang="ko-KR" altLang="en-US" dirty="0"/>
              <a:t> 값 부정하여 실행 흐름 제어</a:t>
            </a:r>
            <a:endParaRPr lang="en-US" altLang="ko-KR" dirty="0"/>
          </a:p>
          <a:p>
            <a:pPr lvl="2"/>
            <a:r>
              <a:rPr lang="ko-KR" altLang="en-US" dirty="0" err="1"/>
              <a:t>토글</a:t>
            </a:r>
            <a:r>
              <a:rPr lang="ko-KR" altLang="en-US" dirty="0"/>
              <a:t> </a:t>
            </a:r>
            <a:r>
              <a:rPr lang="en-US" altLang="ko-KR" dirty="0"/>
              <a:t>(toggle) </a:t>
            </a:r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타입에만 사용 가능</a:t>
            </a:r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단항 연산자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15" y="2855119"/>
            <a:ext cx="6943840" cy="110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2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단항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799"/>
            <a:ext cx="4191000" cy="38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5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>
          <a:xfrm>
            <a:off x="280987" y="1219200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산술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>
              <a:solidFill>
                <a:srgbClr val="C00000"/>
              </a:solidFill>
            </a:endParaRPr>
          </a:p>
          <a:p>
            <a:pPr lvl="2"/>
            <a:r>
              <a:rPr lang="ko-KR" altLang="en-US" dirty="0" err="1">
                <a:ea typeface="나눔스퀘어OTF"/>
              </a:rPr>
              <a:t>피연산자</a:t>
            </a:r>
            <a:r>
              <a:rPr lang="ko-KR" altLang="en-US" dirty="0">
                <a:ea typeface="나눔스퀘어OTF"/>
              </a:rPr>
              <a:t> 타입이 동일하지 않을 경우 아래 규칙에 따라 일치시켜 연산 수행</a:t>
            </a:r>
            <a:endParaRPr lang="en-US" altLang="ko-KR" dirty="0">
              <a:ea typeface="나눔스퀘어OTF"/>
            </a:endParaRPr>
          </a:p>
          <a:p>
            <a:pPr lvl="3"/>
            <a:r>
              <a:rPr lang="ko-KR" altLang="en-US" sz="1350" dirty="0" err="1">
                <a:latin typeface="나눔스퀘어OTF" panose="020B0600000101010101" pitchFamily="34" charset="-127"/>
                <a:ea typeface="나눔스퀘어OTF"/>
              </a:rPr>
              <a:t>피연산자가</a:t>
            </a:r>
            <a:r>
              <a:rPr lang="ko-KR" altLang="en-US" sz="1350" dirty="0">
                <a:latin typeface="나눔스퀘어OTF" panose="020B0600000101010101" pitchFamily="34" charset="-127"/>
                <a:ea typeface="나눔스퀘어OTF"/>
              </a:rPr>
              <a:t> </a:t>
            </a:r>
            <a:r>
              <a:rPr lang="en-US" altLang="ko-KR" sz="1350" dirty="0">
                <a:latin typeface="나눔스퀘어OTF" panose="020B0600000101010101" pitchFamily="34" charset="-127"/>
                <a:ea typeface="나눔스퀘어OTF"/>
              </a:rPr>
              <a:t>byte, short, char </a:t>
            </a:r>
            <a:r>
              <a:rPr lang="ko-KR" altLang="en-US" sz="1350" dirty="0">
                <a:latin typeface="나눔스퀘어OTF" panose="020B0600000101010101" pitchFamily="34" charset="-127"/>
                <a:ea typeface="나눔스퀘어OTF"/>
              </a:rPr>
              <a:t>타입일 경우 모두 </a:t>
            </a:r>
            <a:r>
              <a:rPr lang="en-US" altLang="ko-KR" sz="1350" dirty="0" err="1">
                <a:latin typeface="나눔스퀘어OTF" panose="020B0600000101010101" pitchFamily="34" charset="-127"/>
                <a:ea typeface="나눔스퀘어OTF"/>
              </a:rPr>
              <a:t>int</a:t>
            </a:r>
            <a:r>
              <a:rPr lang="en-US" altLang="ko-KR" sz="1350" dirty="0">
                <a:latin typeface="나눔스퀘어OTF" panose="020B0600000101010101" pitchFamily="34" charset="-127"/>
                <a:ea typeface="나눔스퀘어OTF"/>
              </a:rPr>
              <a:t> </a:t>
            </a:r>
            <a:r>
              <a:rPr lang="ko-KR" altLang="en-US" sz="1350" dirty="0">
                <a:latin typeface="나눔스퀘어OTF" panose="020B0600000101010101" pitchFamily="34" charset="-127"/>
                <a:ea typeface="나눔스퀘어OTF"/>
              </a:rPr>
              <a:t>타입으로 변환</a:t>
            </a:r>
            <a:endParaRPr lang="en-US" altLang="ko-KR" sz="1350" dirty="0">
              <a:latin typeface="나눔스퀘어OTF" panose="020B0600000101010101" pitchFamily="34" charset="-127"/>
              <a:ea typeface="나눔스퀘어OTF"/>
            </a:endParaRPr>
          </a:p>
          <a:p>
            <a:pPr lvl="3"/>
            <a:r>
              <a:rPr lang="ko-KR" altLang="en-US" sz="1350" dirty="0" err="1">
                <a:latin typeface="나눔스퀘어OTF" panose="020B0600000101010101" pitchFamily="34" charset="-127"/>
                <a:ea typeface="나눔스퀘어OTF"/>
              </a:rPr>
              <a:t>피연산자가</a:t>
            </a:r>
            <a:r>
              <a:rPr lang="ko-KR" altLang="en-US" sz="1350" dirty="0">
                <a:latin typeface="나눔스퀘어OTF" panose="020B0600000101010101" pitchFamily="34" charset="-127"/>
                <a:ea typeface="나눔스퀘어OTF"/>
              </a:rPr>
              <a:t> 모두 정수 타입이고 </a:t>
            </a:r>
            <a:r>
              <a:rPr lang="en-US" altLang="ko-KR" sz="1350" dirty="0">
                <a:latin typeface="나눔스퀘어OTF" panose="020B0600000101010101" pitchFamily="34" charset="-127"/>
                <a:ea typeface="나눔스퀘어OTF"/>
              </a:rPr>
              <a:t>long </a:t>
            </a:r>
            <a:r>
              <a:rPr lang="ko-KR" altLang="en-US" sz="1350" dirty="0">
                <a:latin typeface="나눔스퀘어OTF" panose="020B0600000101010101" pitchFamily="34" charset="-127"/>
                <a:ea typeface="나눔스퀘어OTF"/>
              </a:rPr>
              <a:t>타입 포함될 경우 모두 </a:t>
            </a:r>
            <a:r>
              <a:rPr lang="en-US" altLang="ko-KR" sz="1350" dirty="0">
                <a:latin typeface="나눔스퀘어OTF" panose="020B0600000101010101" pitchFamily="34" charset="-127"/>
                <a:ea typeface="나눔스퀘어OTF"/>
              </a:rPr>
              <a:t>long </a:t>
            </a:r>
            <a:r>
              <a:rPr lang="ko-KR" altLang="en-US" sz="1350" dirty="0">
                <a:latin typeface="나눔스퀘어OTF" panose="020B0600000101010101" pitchFamily="34" charset="-127"/>
                <a:ea typeface="나눔스퀘어OTF"/>
              </a:rPr>
              <a:t>타입으로 변환</a:t>
            </a:r>
            <a:endParaRPr lang="en-US" altLang="ko-KR" sz="1350" dirty="0">
              <a:latin typeface="나눔스퀘어OTF" panose="020B0600000101010101" pitchFamily="34" charset="-127"/>
              <a:ea typeface="나눔스퀘어OTF"/>
            </a:endParaRPr>
          </a:p>
          <a:p>
            <a:pPr lvl="3"/>
            <a:r>
              <a:rPr lang="ko-KR" altLang="en-US" sz="1350" dirty="0" err="1">
                <a:latin typeface="나눔스퀘어OTF" panose="020B0600000101010101" pitchFamily="34" charset="-127"/>
                <a:ea typeface="나눔스퀘어OTF"/>
              </a:rPr>
              <a:t>피연산자</a:t>
            </a:r>
            <a:r>
              <a:rPr lang="ko-KR" altLang="en-US" sz="1350" dirty="0">
                <a:latin typeface="나눔스퀘어OTF" panose="020B0600000101010101" pitchFamily="34" charset="-127"/>
                <a:ea typeface="나눔스퀘어OTF"/>
              </a:rPr>
              <a:t> 중 실수 타입이 있을 경우 허용 범위 큰 실수 타입으로 변환</a:t>
            </a:r>
            <a:endParaRPr lang="en-US" altLang="ko-KR" sz="1350" dirty="0">
              <a:latin typeface="나눔스퀘어OTF" panose="020B0600000101010101" pitchFamily="34" charset="-127"/>
              <a:ea typeface="나눔스퀘어OTF"/>
            </a:endParaRPr>
          </a:p>
          <a:p>
            <a:pPr lvl="1"/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67" y="1600200"/>
            <a:ext cx="69246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14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>
            <a:extLst>
              <a:ext uri="{FF2B5EF4-FFF2-40B4-BE49-F238E27FC236}">
                <a16:creationId xmlns:a16="http://schemas.microsoft.com/office/drawing/2014/main" id="{8D806284-3333-4214-8A90-29BA5CE00932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06425" lvl="2" indent="-136525">
              <a:defRPr/>
            </a:pPr>
            <a:endParaRPr lang="en-US" altLang="ko-KR" sz="1200" dirty="0"/>
          </a:p>
          <a:p>
            <a:pPr marL="606425" lvl="2" indent="-136525">
              <a:defRPr/>
            </a:pPr>
            <a:r>
              <a:rPr lang="ko-KR" altLang="en-US" sz="1200" dirty="0"/>
              <a:t>명령 프롬프트 실행</a:t>
            </a:r>
            <a:endParaRPr lang="en-US" altLang="ko-KR" sz="1200" dirty="0"/>
          </a:p>
          <a:p>
            <a:pPr lvl="3" defTabSz="685800">
              <a:defRPr/>
            </a:pPr>
            <a:r>
              <a:rPr lang="en-US" altLang="ko-KR" sz="1600" dirty="0" err="1">
                <a:latin typeface="+mn-ea"/>
                <a:ea typeface="+mn-ea"/>
              </a:rPr>
              <a:t>javac</a:t>
            </a:r>
            <a:r>
              <a:rPr lang="en-US" altLang="ko-KR" sz="1600" dirty="0">
                <a:latin typeface="+mn-ea"/>
                <a:ea typeface="+mn-ea"/>
              </a:rPr>
              <a:t> –version </a:t>
            </a:r>
            <a:r>
              <a:rPr lang="ko-KR" altLang="en-US" sz="1600" dirty="0">
                <a:latin typeface="+mn-ea"/>
                <a:ea typeface="+mn-ea"/>
              </a:rPr>
              <a:t>입력 후 키보드 </a:t>
            </a:r>
            <a:r>
              <a:rPr lang="en-US" altLang="ko-KR" sz="1600" dirty="0">
                <a:latin typeface="+mn-ea"/>
                <a:ea typeface="+mn-ea"/>
              </a:rPr>
              <a:t>[Enter]</a:t>
            </a:r>
          </a:p>
          <a:p>
            <a:pPr lvl="3" defTabSz="685800">
              <a:defRPr/>
            </a:pPr>
            <a:r>
              <a:rPr lang="ko-KR" altLang="en-US" sz="1600" dirty="0">
                <a:latin typeface="+mn-ea"/>
                <a:ea typeface="+mn-ea"/>
              </a:rPr>
              <a:t>그림과 같이 출력</a:t>
            </a:r>
            <a:endParaRPr lang="en-US" altLang="ko-KR" sz="1600" dirty="0">
              <a:latin typeface="+mn-ea"/>
              <a:ea typeface="+mn-ea"/>
            </a:endParaRPr>
          </a:p>
          <a:p>
            <a:pPr lvl="3" defTabSz="685800">
              <a:defRPr/>
            </a:pPr>
            <a:endParaRPr lang="en-US" altLang="ko-KR" sz="1600" dirty="0"/>
          </a:p>
          <a:p>
            <a:pPr lvl="3" defTabSz="685800">
              <a:defRPr/>
            </a:pPr>
            <a:endParaRPr lang="en-US" altLang="ko-KR" sz="1600" dirty="0"/>
          </a:p>
          <a:p>
            <a:pPr lvl="3" defTabSz="685800">
              <a:defRPr/>
            </a:pPr>
            <a:endParaRPr lang="en-US" altLang="ko-KR" sz="1600" dirty="0"/>
          </a:p>
          <a:p>
            <a:pPr lvl="3" defTabSz="685800">
              <a:defRPr/>
            </a:pPr>
            <a:endParaRPr lang="en-US" altLang="ko-KR" sz="1600" dirty="0"/>
          </a:p>
          <a:p>
            <a:pPr lvl="3" defTabSz="685800">
              <a:defRPr/>
            </a:pPr>
            <a:endParaRPr lang="en-US" altLang="ko-KR" sz="1600" dirty="0"/>
          </a:p>
          <a:p>
            <a:pPr lvl="3" defTabSz="685800">
              <a:defRPr/>
            </a:pPr>
            <a:endParaRPr lang="en-US" altLang="ko-KR" sz="1600" dirty="0"/>
          </a:p>
          <a:p>
            <a:pPr lvl="3" defTabSz="685800">
              <a:defRPr/>
            </a:pPr>
            <a:endParaRPr lang="en-US" altLang="ko-KR" sz="1600" dirty="0"/>
          </a:p>
          <a:p>
            <a:pPr lvl="3" defTabSz="685800">
              <a:defRPr/>
            </a:pPr>
            <a:r>
              <a:rPr lang="ko-KR" altLang="en-US" sz="1600" dirty="0">
                <a:latin typeface="+mn-ea"/>
                <a:ea typeface="+mn-ea"/>
              </a:rPr>
              <a:t>아래와 같을 경우 환경변수 설정 오류</a:t>
            </a:r>
          </a:p>
        </p:txBody>
      </p:sp>
      <p:sp>
        <p:nvSpPr>
          <p:cNvPr id="19459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환경 변수 설정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227263"/>
            <a:ext cx="76581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4419600"/>
            <a:ext cx="76581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95400"/>
            <a:ext cx="4724400" cy="49646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5257800"/>
            <a:ext cx="10191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219200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문자열 결합 연산자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C00000"/>
                </a:solidFill>
              </a:rPr>
              <a:t>+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+ </a:t>
            </a:r>
            <a:r>
              <a:rPr lang="ko-KR" altLang="en-US" dirty="0"/>
              <a:t>연산자의 </a:t>
            </a:r>
            <a:r>
              <a:rPr lang="ko-KR" altLang="en-US" dirty="0" err="1"/>
              <a:t>피연산자</a:t>
            </a:r>
            <a:r>
              <a:rPr lang="ko-KR" altLang="en-US" dirty="0"/>
              <a:t> 중 한 쪽이 문자열인 경우</a:t>
            </a:r>
          </a:p>
        </p:txBody>
      </p:sp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23" y="1960561"/>
            <a:ext cx="6515100" cy="85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85" y="2872581"/>
            <a:ext cx="6515100" cy="55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85" y="3532981"/>
            <a:ext cx="6515100" cy="55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9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76400"/>
            <a:ext cx="3476625" cy="304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638993"/>
            <a:ext cx="3390900" cy="30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0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1"/>
          <p:cNvSpPr>
            <a:spLocks noGrp="1"/>
          </p:cNvSpPr>
          <p:nvPr>
            <p:ph sz="quarter" idx="10"/>
          </p:nvPr>
        </p:nvSpPr>
        <p:spPr>
          <a:xfrm>
            <a:off x="298847" y="1111738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비교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피연산자의</a:t>
            </a:r>
            <a:r>
              <a:rPr lang="ko-KR" altLang="en-US" dirty="0"/>
              <a:t> 대소 비교하여 </a:t>
            </a:r>
            <a:r>
              <a:rPr lang="en-US" altLang="ko-KR" dirty="0"/>
              <a:t>true/false </a:t>
            </a:r>
            <a:r>
              <a:rPr lang="ko-KR" altLang="en-US" dirty="0"/>
              <a:t>산출</a:t>
            </a:r>
            <a:r>
              <a:rPr lang="en-US" altLang="ko-KR" dirty="0"/>
              <a:t>: </a:t>
            </a:r>
            <a:r>
              <a:rPr lang="ko-KR" altLang="en-US" dirty="0" err="1"/>
              <a:t>조건문이나</a:t>
            </a:r>
            <a:r>
              <a:rPr lang="ko-KR" altLang="en-US" dirty="0"/>
              <a:t> </a:t>
            </a:r>
            <a:r>
              <a:rPr lang="ko-KR" altLang="en-US" dirty="0" err="1"/>
              <a:t>반복문에서</a:t>
            </a:r>
            <a:r>
              <a:rPr lang="ko-KR" altLang="en-US" dirty="0"/>
              <a:t> 실행 흐름 제어</a:t>
            </a:r>
            <a:endParaRPr lang="en-US" altLang="ko-KR" dirty="0"/>
          </a:p>
          <a:p>
            <a:pPr lvl="1"/>
            <a:r>
              <a:rPr lang="ko-KR" altLang="en-US" dirty="0"/>
              <a:t>동등 비교 연산자는 모든 타입에 사용 가능</a:t>
            </a:r>
            <a:endParaRPr lang="en-US" altLang="ko-KR" dirty="0"/>
          </a:p>
          <a:p>
            <a:pPr lvl="1"/>
            <a:r>
              <a:rPr lang="ko-KR" altLang="en-US" dirty="0"/>
              <a:t>크기 비교 연산자는 </a:t>
            </a: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외 모든 기본 타입에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5238"/>
            <a:ext cx="7227094" cy="266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3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71600"/>
            <a:ext cx="4267200" cy="46065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255401"/>
            <a:ext cx="1176337" cy="106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7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/>
          <p:cNvSpPr>
            <a:spLocks noGrp="1"/>
          </p:cNvSpPr>
          <p:nvPr>
            <p:ph sz="quarter" idx="10"/>
          </p:nvPr>
        </p:nvSpPr>
        <p:spPr>
          <a:xfrm>
            <a:off x="381000" y="1219200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논리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타입만 사용 가능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67818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13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4000"/>
            <a:ext cx="4943475" cy="441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5334000"/>
            <a:ext cx="6762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7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4676775" cy="519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내용 개체 틀 1"/>
          <p:cNvSpPr>
            <a:spLocks noGrp="1"/>
          </p:cNvSpPr>
          <p:nvPr>
            <p:ph sz="quarter" idx="10"/>
          </p:nvPr>
        </p:nvSpPr>
        <p:spPr>
          <a:xfrm>
            <a:off x="285750" y="1219200"/>
            <a:ext cx="8686800" cy="5715000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대입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오른쪽 </a:t>
            </a:r>
            <a:r>
              <a:rPr lang="ko-KR" altLang="en-US" dirty="0" err="1"/>
              <a:t>피연산자의</a:t>
            </a:r>
            <a:r>
              <a:rPr lang="ko-KR" altLang="en-US" dirty="0"/>
              <a:t> 값을 왼쪽 </a:t>
            </a:r>
            <a:r>
              <a:rPr lang="ko-KR" altLang="en-US" dirty="0" err="1"/>
              <a:t>피연산자인</a:t>
            </a:r>
            <a:r>
              <a:rPr lang="ko-KR" altLang="en-US" dirty="0"/>
              <a:t> </a:t>
            </a:r>
            <a:r>
              <a:rPr lang="ko-KR" altLang="en-US"/>
              <a:t>변수에 저장</a:t>
            </a:r>
          </a:p>
        </p:txBody>
      </p:sp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0" y="1981200"/>
            <a:ext cx="722373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3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이항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76400"/>
            <a:ext cx="4648200" cy="476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6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2531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2532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2533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22535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4267200"/>
            <a:ext cx="76200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</a:rPr>
              <a:t>01-2. </a:t>
            </a:r>
            <a:r>
              <a:rPr lang="ko-KR" altLang="en-US" b="1" smtClean="0">
                <a:solidFill>
                  <a:schemeClr val="tx1"/>
                </a:solidFill>
              </a:rPr>
              <a:t>이클립스 개발 환경 구축</a:t>
            </a:r>
            <a:r>
              <a:rPr lang="en-US" altLang="ko-KR" b="1" smtClean="0">
                <a:solidFill>
                  <a:schemeClr val="tx1"/>
                </a:solidFill>
              </a:rPr>
              <a:t> </a:t>
            </a:r>
            <a:endParaRPr lang="ko-KR" altLang="en-US" b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7272200-E70D-4521-96A7-E744B3CEB041}"/>
                  </a:ext>
                </a:extLst>
              </p14:cNvPr>
              <p14:cNvContentPartPr/>
              <p14:nvPr/>
            </p14:nvContentPartPr>
            <p14:xfrm>
              <a:off x="7898705" y="3460375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7272200-E70D-4521-96A7-E744B3CEB0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9705" y="3451375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5E04E1A-50ED-4558-8DEE-894E512AB0E5}"/>
                  </a:ext>
                </a:extLst>
              </p14:cNvPr>
              <p14:cNvContentPartPr/>
              <p14:nvPr/>
            </p14:nvContentPartPr>
            <p14:xfrm>
              <a:off x="-415495" y="3143935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5E04E1A-50ED-4558-8DEE-894E512AB0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24495" y="3134935"/>
                <a:ext cx="18360" cy="18360"/>
              </a:xfrm>
              <a:prstGeom prst="rect">
                <a:avLst/>
              </a:prstGeom>
            </p:spPr>
          </p:pic>
        </mc:Fallback>
      </mc:AlternateContent>
      <p:pic>
        <p:nvPicPr>
          <p:cNvPr id="22538" name="그림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8" y="0"/>
            <a:ext cx="3808412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219199"/>
            <a:ext cx="8610600" cy="5427663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삼항</a:t>
            </a:r>
            <a:r>
              <a:rPr lang="ko-KR" altLang="en-US" dirty="0">
                <a:solidFill>
                  <a:srgbClr val="C00000"/>
                </a:solidFill>
              </a:rPr>
              <a:t>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ko-KR" altLang="en-US" dirty="0" err="1"/>
              <a:t>피연산자를</a:t>
            </a:r>
            <a:r>
              <a:rPr lang="ko-KR" altLang="en-US" dirty="0"/>
              <a:t> 필요로 하는 연산자</a:t>
            </a:r>
            <a:endParaRPr lang="en-US" altLang="ko-KR" dirty="0"/>
          </a:p>
          <a:p>
            <a:pPr lvl="1"/>
            <a:r>
              <a:rPr lang="en-US" altLang="ko-KR" dirty="0"/>
              <a:t>? </a:t>
            </a:r>
            <a:r>
              <a:rPr lang="ko-KR" altLang="en-US" dirty="0"/>
              <a:t>앞의 </a:t>
            </a:r>
            <a:r>
              <a:rPr lang="ko-KR" altLang="en-US" dirty="0" err="1"/>
              <a:t>조건식에</a:t>
            </a:r>
            <a:r>
              <a:rPr lang="ko-KR" altLang="en-US" dirty="0"/>
              <a:t> 따라 콜론 앞뒤의 </a:t>
            </a:r>
            <a:r>
              <a:rPr lang="ko-KR" altLang="en-US" dirty="0" err="1"/>
              <a:t>피연산자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삼항 연산자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86" y="2446916"/>
            <a:ext cx="4343400" cy="148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91000"/>
            <a:ext cx="6270194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1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삼항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8800"/>
            <a:ext cx="62064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삼항 연산자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47800"/>
            <a:ext cx="4591050" cy="4648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5257800"/>
            <a:ext cx="20669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삼항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24919"/>
            <a:ext cx="4648200" cy="51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04-1. </a:t>
            </a:r>
            <a:r>
              <a:rPr lang="ko-KR" altLang="en-US" b="1">
                <a:solidFill>
                  <a:schemeClr val="tx1"/>
                </a:solidFill>
              </a:rPr>
              <a:t>조건문 </a:t>
            </a:r>
            <a:r>
              <a:rPr lang="en-US" altLang="ko-KR" b="1">
                <a:solidFill>
                  <a:schemeClr val="tx1"/>
                </a:solidFill>
              </a:rPr>
              <a:t>: if</a:t>
            </a:r>
            <a:r>
              <a:rPr lang="ko-KR" altLang="en-US" b="1">
                <a:solidFill>
                  <a:schemeClr val="tx1"/>
                </a:solidFill>
              </a:rPr>
              <a:t>문</a:t>
            </a:r>
            <a:r>
              <a:rPr lang="en-US" altLang="ko-KR" b="1">
                <a:solidFill>
                  <a:schemeClr val="tx1"/>
                </a:solidFill>
              </a:rPr>
              <a:t>, switch</a:t>
            </a:r>
            <a:r>
              <a:rPr lang="ko-KR" altLang="en-US" b="1">
                <a:solidFill>
                  <a:schemeClr val="tx1"/>
                </a:solidFill>
              </a:rPr>
              <a:t>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08073C-B2E7-419A-9C91-D300C88A3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329" y="1"/>
            <a:ext cx="4858345" cy="3846512"/>
          </a:xfrm>
          <a:prstGeom prst="rect">
            <a:avLst/>
          </a:prstGeom>
        </p:spPr>
      </p:pic>
      <p:pic>
        <p:nvPicPr>
          <p:cNvPr id="10" name="그림 19">
            <a:extLst>
              <a:ext uri="{FF2B5EF4-FFF2-40B4-BE49-F238E27FC236}">
                <a16:creationId xmlns:a16="http://schemas.microsoft.com/office/drawing/2014/main" id="{F3595B7E-4E14-442A-B122-E2CC67C384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24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27"/>
          <p:cNvSpPr>
            <a:spLocks noGrp="1"/>
          </p:cNvSpPr>
          <p:nvPr>
            <p:ph sz="quarter" idx="10"/>
          </p:nvPr>
        </p:nvSpPr>
        <p:spPr bwMode="auto">
          <a:xfrm>
            <a:off x="381000" y="457200"/>
            <a:ext cx="8286750" cy="5400675"/>
          </a:xfrm>
          <a:prstGeom prst="roundRect">
            <a:avLst>
              <a:gd name="adj" fmla="val 12995"/>
            </a:avLst>
          </a:prstGeom>
          <a:noFill/>
          <a:ln w="9525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pitchFamily="2" charset="2"/>
              <a:buNone/>
            </a:pPr>
            <a:endParaRPr lang="en-US" altLang="ko-KR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0. </a:t>
            </a: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1. if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2. if-else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3. if-else </a:t>
            </a:r>
            <a:r>
              <a:rPr lang="en-US" altLang="ko-KR" sz="2200" dirty="0" err="1"/>
              <a:t>if-else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4. switch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 dirty="0"/>
              <a:t>5. </a:t>
            </a: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  <p:sp>
        <p:nvSpPr>
          <p:cNvPr id="5123" name="제목 2"/>
          <p:cNvSpPr txBox="1">
            <a:spLocks/>
          </p:cNvSpPr>
          <p:nvPr/>
        </p:nvSpPr>
        <p:spPr bwMode="auto">
          <a:xfrm>
            <a:off x="238125" y="261938"/>
            <a:ext cx="75596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sz="2100" b="1">
                <a:latin typeface="나눔스퀘어OTF" pitchFamily="34" charset="-127"/>
                <a:ea typeface="나눔스퀘어OTF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25579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614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09" y="3505200"/>
            <a:ext cx="3900200" cy="272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49209" y="3276600"/>
            <a:ext cx="4495800" cy="2895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err="1">
                <a:solidFill>
                  <a:srgbClr val="C00000"/>
                </a:solidFill>
              </a:rPr>
              <a:t>조건문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 err="1"/>
              <a:t>조건식에</a:t>
            </a:r>
            <a:r>
              <a:rPr lang="ko-KR" altLang="en-US" dirty="0"/>
              <a:t> 따라 다른 </a:t>
            </a:r>
            <a:r>
              <a:rPr lang="ko-KR" altLang="en-US" dirty="0" err="1"/>
              <a:t>실행문을</a:t>
            </a:r>
            <a:r>
              <a:rPr lang="ko-KR" altLang="en-US" dirty="0"/>
              <a:t> 실행하기 위해 사용</a:t>
            </a:r>
            <a:endParaRPr lang="en-US" altLang="ko-KR" dirty="0"/>
          </a:p>
          <a:p>
            <a:pPr lvl="1" indent="-136525"/>
            <a:r>
              <a:rPr lang="en-US" altLang="ko-KR" dirty="0">
                <a:solidFill>
                  <a:srgbClr val="C00000"/>
                </a:solidFill>
              </a:rPr>
              <a:t>if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조건식</a:t>
            </a:r>
            <a:r>
              <a:rPr lang="ko-KR" altLang="en-US" dirty="0"/>
              <a:t> 결과의 </a:t>
            </a:r>
            <a:r>
              <a:rPr lang="en-US" altLang="ko-KR" dirty="0"/>
              <a:t>true. false </a:t>
            </a:r>
            <a:r>
              <a:rPr lang="ko-KR" altLang="en-US" dirty="0"/>
              <a:t>여부에 따라 </a:t>
            </a:r>
            <a:r>
              <a:rPr lang="ko-KR" altLang="en-US" dirty="0" err="1"/>
              <a:t>실행문</a:t>
            </a:r>
            <a:r>
              <a:rPr lang="ko-KR" altLang="en-US" dirty="0"/>
              <a:t> 결정</a:t>
            </a:r>
            <a:endParaRPr lang="en-US" altLang="ko-KR" dirty="0"/>
          </a:p>
          <a:p>
            <a:pPr lvl="1" indent="-136525"/>
            <a:r>
              <a:rPr lang="en-US" altLang="ko-KR" dirty="0">
                <a:solidFill>
                  <a:srgbClr val="C00000"/>
                </a:solidFill>
              </a:rPr>
              <a:t>switch</a:t>
            </a:r>
            <a:r>
              <a:rPr lang="ko-KR" altLang="en-US" dirty="0">
                <a:solidFill>
                  <a:srgbClr val="C00000"/>
                </a:solidFill>
              </a:rPr>
              <a:t>문 </a:t>
            </a:r>
            <a:r>
              <a:rPr lang="en-US" altLang="ko-KR" dirty="0"/>
              <a:t>: </a:t>
            </a:r>
            <a:r>
              <a:rPr lang="ko-KR" altLang="en-US" dirty="0"/>
              <a:t>변수의 값에 따라 </a:t>
            </a:r>
            <a:r>
              <a:rPr lang="ko-KR" altLang="en-US" dirty="0" err="1"/>
              <a:t>실행문</a:t>
            </a:r>
            <a:r>
              <a:rPr lang="ko-KR" altLang="en-US" dirty="0"/>
              <a:t> 결정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endParaRPr lang="en-US" altLang="ko-KR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143000"/>
            <a:ext cx="80010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 latinLnBrk="1">
              <a:spcBef>
                <a:spcPct val="20000"/>
              </a:spcBef>
              <a:buClr>
                <a:srgbClr val="660033"/>
              </a:buClr>
              <a:defRPr/>
            </a:pPr>
            <a:endParaRPr kumimoji="0" lang="en-US" altLang="ko-KR" sz="1600" dirty="0">
              <a:solidFill>
                <a:prstClr val="black"/>
              </a:solidFill>
              <a:ea typeface="나눔스퀘어OTF" panose="020B0600000101010101" pitchFamily="34" charset="-127"/>
            </a:endParaRPr>
          </a:p>
          <a:p>
            <a:pPr marL="257175" lvl="0" indent="-257175" defTabSz="685800" latinLnBrk="1">
              <a:spcBef>
                <a:spcPct val="20000"/>
              </a:spcBef>
              <a:buClr>
                <a:srgbClr val="660033"/>
              </a:buClr>
              <a:buFont typeface="Wingdings" pitchFamily="2" charset="2"/>
              <a:buChar char="§"/>
              <a:defRPr/>
            </a:pPr>
            <a:r>
              <a:rPr kumimoji="0" lang="ko-KR" altLang="en-US" sz="1600" dirty="0" smtClean="0">
                <a:solidFill>
                  <a:prstClr val="black"/>
                </a:solidFill>
                <a:ea typeface="나눔스퀘어OTF" panose="020B0600000101010101" pitchFamily="34" charset="-127"/>
              </a:rPr>
              <a:t>자바 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프로그램은 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main( )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메소드의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시작 중괄호 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{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에서 끝 중괄호 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}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까지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위에서부터아래로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실행하는 흐름을 가지고 있다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. 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이러한 실행 흐름을 개발자가 원하는 방향으로 바꿀 수 있도록 해주는 것을 흐름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제어문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혹은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제어문이라고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한다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.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</a:t>
            </a:r>
            <a:endParaRPr kumimoji="0" lang="en-US" altLang="ko-KR" sz="1600" dirty="0">
              <a:solidFill>
                <a:prstClr val="black"/>
              </a:solidFill>
              <a:ea typeface="나눔스퀘어OTF" panose="020B0600000101010101" pitchFamily="34" charset="-127"/>
            </a:endParaRPr>
          </a:p>
          <a:p>
            <a:pPr marL="257175" lvl="0" indent="-257175" defTabSz="685800" latinLnBrk="1">
              <a:spcBef>
                <a:spcPct val="20000"/>
              </a:spcBef>
              <a:buClr>
                <a:srgbClr val="660033"/>
              </a:buClr>
              <a:buFont typeface="Wingdings" pitchFamily="2" charset="2"/>
              <a:buChar char="§"/>
              <a:defRPr/>
            </a:pP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제어문의 종류에는 조건문과 </a:t>
            </a:r>
            <a:r>
              <a:rPr kumimoji="0" lang="ko-KR" altLang="en-US" sz="1600" dirty="0" err="1">
                <a:solidFill>
                  <a:prstClr val="black"/>
                </a:solidFill>
                <a:ea typeface="나눔스퀘어OTF" panose="020B0600000101010101" pitchFamily="34" charset="-127"/>
              </a:rPr>
              <a:t>반복문이</a:t>
            </a:r>
            <a:r>
              <a:rPr kumimoji="0" lang="ko-KR" altLang="en-US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 있다</a:t>
            </a:r>
            <a:r>
              <a:rPr kumimoji="0" lang="en-US" altLang="ko-KR" sz="1600" dirty="0">
                <a:solidFill>
                  <a:prstClr val="black"/>
                </a:solidFill>
                <a:ea typeface="나눔스퀘어OTF" panose="020B0600000101010101" pitchFamily="34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89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374650" y="12192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C00000"/>
                </a:solidFill>
              </a:rPr>
              <a:t>if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 err="1"/>
              <a:t>조건식</a:t>
            </a:r>
            <a:r>
              <a:rPr lang="ko-KR" altLang="en-US" dirty="0"/>
              <a:t> 결과에 따라 블록 실행 여부가 결정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조건식에</a:t>
            </a:r>
            <a:r>
              <a:rPr lang="ko-KR" altLang="en-US" dirty="0"/>
              <a:t> 올 수 있는 요소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true / false </a:t>
            </a:r>
            <a:r>
              <a:rPr lang="ko-KR" altLang="en-US" dirty="0"/>
              <a:t>값을 산출하는 </a:t>
            </a:r>
            <a:r>
              <a:rPr lang="ko-KR" altLang="en-US" dirty="0" err="1"/>
              <a:t>연산식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 변수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중괄호 블록은 조건식이 </a:t>
            </a:r>
            <a:r>
              <a:rPr lang="en-US" altLang="ko-KR" dirty="0"/>
              <a:t>true</a:t>
            </a:r>
            <a:r>
              <a:rPr lang="ko-KR" altLang="en-US" dirty="0"/>
              <a:t>가 될 때 실행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실행할 문장 하나뿐인 경우 생략 가능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if</a:t>
            </a:r>
            <a:r>
              <a:rPr lang="ko-KR" altLang="en-US"/>
              <a:t>문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10235"/>
            <a:ext cx="4343400" cy="309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43400"/>
            <a:ext cx="69500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8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if</a:t>
            </a:r>
            <a:r>
              <a:rPr lang="ko-KR" altLang="en-US"/>
              <a:t>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62" y="1295400"/>
            <a:ext cx="5638800" cy="49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3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504825" y="1152525"/>
            <a:ext cx="8077200" cy="542766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C00000"/>
                </a:solidFill>
              </a:rPr>
              <a:t>if-else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altLang="ko-KR" dirty="0"/>
              <a:t>if</a:t>
            </a:r>
            <a:r>
              <a:rPr lang="ko-KR" altLang="en-US" dirty="0"/>
              <a:t>문을 </a:t>
            </a:r>
            <a:r>
              <a:rPr lang="en-US" altLang="ko-KR" dirty="0"/>
              <a:t>else </a:t>
            </a:r>
            <a:r>
              <a:rPr lang="ko-KR" altLang="en-US" dirty="0"/>
              <a:t>블록과 함께 사용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조건식의</a:t>
            </a:r>
            <a:r>
              <a:rPr lang="ko-KR" altLang="en-US" dirty="0"/>
              <a:t> 결과에 따라 실행 블록 선택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if</a:t>
            </a:r>
            <a:r>
              <a:rPr lang="ko-KR" altLang="en-US" dirty="0"/>
              <a:t>문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en-US" altLang="ko-KR" dirty="0"/>
              <a:t>if</a:t>
            </a:r>
            <a:r>
              <a:rPr lang="ko-KR" altLang="en-US" dirty="0"/>
              <a:t>문 블록 실행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if</a:t>
            </a:r>
            <a:r>
              <a:rPr lang="ko-KR" altLang="en-US" dirty="0"/>
              <a:t>문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false</a:t>
            </a:r>
            <a:r>
              <a:rPr lang="ko-KR" altLang="en-US" dirty="0"/>
              <a:t>이면 </a:t>
            </a:r>
            <a:r>
              <a:rPr lang="en-US" altLang="ko-KR" dirty="0"/>
              <a:t>else </a:t>
            </a:r>
            <a:r>
              <a:rPr lang="ko-KR" altLang="en-US" dirty="0"/>
              <a:t>블록 실행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if-else</a:t>
            </a:r>
            <a:r>
              <a:rPr lang="ko-KR" altLang="en-US"/>
              <a:t>문</a:t>
            </a:r>
          </a:p>
        </p:txBody>
      </p:sp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2" y="2895600"/>
            <a:ext cx="4495800" cy="341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07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200000"/>
              </a:lnSpc>
            </a:pPr>
            <a:r>
              <a:rPr lang="ko-KR" altLang="en-US" sz="2400" smtClean="0"/>
              <a:t>시작하기 전에</a:t>
            </a:r>
            <a:endParaRPr lang="en-US" altLang="ko-KR" sz="2400" smtClean="0"/>
          </a:p>
          <a:p>
            <a:pPr lvl="1" indent="-136525">
              <a:lnSpc>
                <a:spcPct val="200000"/>
              </a:lnSpc>
            </a:pPr>
            <a:r>
              <a:rPr lang="ko-KR" altLang="en-US" sz="2400" smtClean="0"/>
              <a:t>이클립스 설치</a:t>
            </a:r>
            <a:endParaRPr lang="en-US" altLang="ko-KR" sz="2400" smtClean="0"/>
          </a:p>
          <a:p>
            <a:pPr lvl="1" indent="-136525">
              <a:lnSpc>
                <a:spcPct val="200000"/>
              </a:lnSpc>
            </a:pPr>
            <a:r>
              <a:rPr lang="ko-KR" altLang="en-US" sz="2400" smtClean="0"/>
              <a:t>워크스페이스</a:t>
            </a:r>
            <a:endParaRPr lang="en-US" altLang="ko-KR" sz="2400" smtClean="0"/>
          </a:p>
          <a:p>
            <a:pPr lvl="1" indent="-136525">
              <a:lnSpc>
                <a:spcPct val="200000"/>
              </a:lnSpc>
            </a:pPr>
            <a:r>
              <a:rPr lang="ko-KR" altLang="en-US" sz="2400" smtClean="0"/>
              <a:t>퍼스펙티브와 뷰</a:t>
            </a:r>
            <a:endParaRPr lang="en-US" altLang="ko-KR" sz="2400" smtClean="0"/>
          </a:p>
          <a:p>
            <a:pPr lvl="1" indent="-136525">
              <a:lnSpc>
                <a:spcPct val="200000"/>
              </a:lnSpc>
            </a:pPr>
            <a:r>
              <a:rPr lang="ko-KR" altLang="en-US" sz="2400" smtClean="0"/>
              <a:t>키워드로 끝내는 핵심 포인트</a:t>
            </a:r>
            <a:endParaRPr lang="en-US" altLang="ko-KR" sz="2400" smtClean="0"/>
          </a:p>
        </p:txBody>
      </p:sp>
      <p:sp>
        <p:nvSpPr>
          <p:cNvPr id="24579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if-else</a:t>
            </a:r>
            <a:r>
              <a:rPr lang="ko-KR" altLang="en-US"/>
              <a:t>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23999"/>
            <a:ext cx="5257800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158875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C00000"/>
                </a:solidFill>
              </a:rPr>
              <a:t>if-else </a:t>
            </a:r>
            <a:r>
              <a:rPr lang="en-US" altLang="ko-KR" dirty="0" err="1">
                <a:solidFill>
                  <a:srgbClr val="C00000"/>
                </a:solidFill>
              </a:rPr>
              <a:t>if-else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조건식이 여러 개인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처음 </a:t>
            </a:r>
            <a:r>
              <a:rPr lang="en-US" altLang="ko-KR" dirty="0"/>
              <a:t>if</a:t>
            </a:r>
            <a:r>
              <a:rPr lang="ko-KR" altLang="en-US" dirty="0"/>
              <a:t>문의 조건식이 </a:t>
            </a:r>
            <a:r>
              <a:rPr lang="en-US" altLang="ko-KR" dirty="0"/>
              <a:t>false</a:t>
            </a:r>
            <a:r>
              <a:rPr lang="ko-KR" altLang="en-US" dirty="0"/>
              <a:t>일 경우 다른 </a:t>
            </a:r>
            <a:r>
              <a:rPr lang="ko-KR" altLang="en-US" dirty="0" err="1"/>
              <a:t>조건식의</a:t>
            </a:r>
            <a:r>
              <a:rPr lang="ko-KR" altLang="en-US" dirty="0"/>
              <a:t> 결과에 따라 실행 블록 선택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if </a:t>
            </a:r>
            <a:r>
              <a:rPr lang="ko-KR" altLang="en-US" dirty="0"/>
              <a:t>블록 끝에 </a:t>
            </a:r>
            <a:r>
              <a:rPr lang="en-US" altLang="ko-KR" dirty="0"/>
              <a:t>else if</a:t>
            </a:r>
            <a:r>
              <a:rPr lang="ko-KR" altLang="en-US" dirty="0"/>
              <a:t>문 추가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else if</a:t>
            </a:r>
            <a:r>
              <a:rPr lang="ko-KR" altLang="en-US" dirty="0"/>
              <a:t>문 개수는 제한 없음</a:t>
            </a:r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if-else if-else</a:t>
            </a:r>
            <a:r>
              <a:rPr lang="ko-KR" altLang="en-US"/>
              <a:t>문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438400"/>
            <a:ext cx="50292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64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if-else if-else</a:t>
            </a:r>
            <a:r>
              <a:rPr lang="ko-KR" altLang="en-US"/>
              <a:t>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920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6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if-else if-else</a:t>
            </a:r>
            <a:r>
              <a:rPr lang="ko-KR" altLang="en-US"/>
              <a:t>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42999"/>
            <a:ext cx="5029200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swith</a:t>
            </a:r>
            <a:r>
              <a:rPr lang="ko-KR" altLang="en-US"/>
              <a:t>문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307726"/>
            <a:ext cx="5029200" cy="509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533400" y="1276350"/>
            <a:ext cx="8382000" cy="53705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switch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endParaRPr lang="en-US" altLang="ko-KR" dirty="0">
              <a:solidFill>
                <a:srgbClr val="C00000"/>
              </a:solidFill>
            </a:endParaRPr>
          </a:p>
          <a:p>
            <a:pPr marL="268288" lvl="1" indent="0">
              <a:buNone/>
            </a:pPr>
            <a:endParaRPr lang="en-US" altLang="ko-KR" dirty="0"/>
          </a:p>
          <a:p>
            <a:pPr lvl="1" indent="-136525"/>
            <a:r>
              <a:rPr lang="ko-KR" altLang="en-US" dirty="0"/>
              <a:t>변수가 어떤 값을 갖는가에 따라 </a:t>
            </a:r>
            <a:r>
              <a:rPr lang="ko-KR" altLang="en-US" dirty="0" err="1"/>
              <a:t>실행문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같은 기능의 </a:t>
            </a:r>
            <a:r>
              <a:rPr lang="en-US" altLang="ko-KR" dirty="0"/>
              <a:t>if</a:t>
            </a:r>
            <a:r>
              <a:rPr lang="ko-KR" altLang="en-US" dirty="0"/>
              <a:t>문보다 코드가 간결</a:t>
            </a:r>
          </a:p>
        </p:txBody>
      </p:sp>
    </p:spTree>
    <p:extLst>
      <p:ext uri="{BB962C8B-B14F-4D97-AF65-F5344CB8AC3E}">
        <p14:creationId xmlns:p14="http://schemas.microsoft.com/office/powerpoint/2010/main" val="48151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swith</a:t>
            </a:r>
            <a:r>
              <a:rPr lang="ko-KR" altLang="en-US"/>
              <a:t>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4038600" cy="518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219200"/>
            <a:ext cx="36957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swith</a:t>
            </a:r>
            <a:r>
              <a:rPr lang="ko-KR" altLang="en-US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3676650" cy="441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371600"/>
            <a:ext cx="3562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6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04-2. </a:t>
            </a:r>
            <a:r>
              <a:rPr lang="ko-KR" altLang="en-US" b="1" dirty="0" err="1">
                <a:solidFill>
                  <a:schemeClr val="tx1"/>
                </a:solidFill>
              </a:rPr>
              <a:t>반복문</a:t>
            </a:r>
            <a:r>
              <a:rPr lang="en-US" altLang="ko-KR" b="1" dirty="0">
                <a:solidFill>
                  <a:schemeClr val="tx1"/>
                </a:solidFill>
              </a:rPr>
              <a:t>: for</a:t>
            </a:r>
            <a:r>
              <a:rPr lang="ko-KR" altLang="en-US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, while</a:t>
            </a:r>
            <a:r>
              <a:rPr lang="ko-KR" altLang="en-US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, do-while</a:t>
            </a:r>
            <a:r>
              <a:rPr lang="ko-KR" altLang="en-US" b="1" dirty="0">
                <a:solidFill>
                  <a:schemeClr val="tx1"/>
                </a:solidFill>
              </a:rPr>
              <a:t>문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ED0BD2-85F4-4E7B-9347-2E97D922E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329" y="1"/>
            <a:ext cx="4858345" cy="3846512"/>
          </a:xfrm>
          <a:prstGeom prst="rect">
            <a:avLst/>
          </a:prstGeom>
        </p:spPr>
      </p:pic>
      <p:pic>
        <p:nvPicPr>
          <p:cNvPr id="13" name="그림 19">
            <a:extLst>
              <a:ext uri="{FF2B5EF4-FFF2-40B4-BE49-F238E27FC236}">
                <a16:creationId xmlns:a16="http://schemas.microsoft.com/office/drawing/2014/main" id="{1192BA4E-E73D-4F05-8007-591FF9699F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F00BCB-058E-4AAB-ACA6-B9238B7C71AD}"/>
              </a:ext>
            </a:extLst>
          </p:cNvPr>
          <p:cNvSpPr/>
          <p:nvPr/>
        </p:nvSpPr>
        <p:spPr>
          <a:xfrm>
            <a:off x="7696200" y="5638800"/>
            <a:ext cx="10668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3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z="2200"/>
              <a:t>시작하기 </a:t>
            </a:r>
            <a:r>
              <a:rPr lang="ko-KR" altLang="en-US" sz="2200" dirty="0"/>
              <a:t>전에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for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while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do-while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break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continue</a:t>
            </a:r>
            <a:r>
              <a:rPr lang="ko-KR" altLang="en-US" sz="2200" dirty="0"/>
              <a:t>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31743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      </a:t>
            </a:r>
            <a:r>
              <a:rPr lang="ko-KR" altLang="en-US" dirty="0" err="1" smtClean="0"/>
              <a:t>반복문에는</a:t>
            </a:r>
            <a:r>
              <a:rPr lang="ko-KR" altLang="en-US" dirty="0" smtClean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r>
              <a:rPr lang="en-US" altLang="ko-KR" dirty="0"/>
              <a:t>, while</a:t>
            </a:r>
            <a:r>
              <a:rPr lang="ko-KR" altLang="en-US" dirty="0"/>
              <a:t>문</a:t>
            </a:r>
            <a:r>
              <a:rPr lang="en-US" altLang="ko-KR" dirty="0"/>
              <a:t>, do-while</a:t>
            </a:r>
            <a:r>
              <a:rPr lang="ko-KR" altLang="en-US" dirty="0"/>
              <a:t>문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ko-KR" altLang="en-US" dirty="0" err="1"/>
              <a:t>반복문은</a:t>
            </a:r>
            <a:r>
              <a:rPr lang="ko-KR" altLang="en-US" dirty="0"/>
              <a:t> </a:t>
            </a:r>
            <a:r>
              <a:rPr lang="ko-KR" altLang="en-US" dirty="0" err="1"/>
              <a:t>제어문</a:t>
            </a:r>
            <a:r>
              <a:rPr lang="ko-KR" altLang="en-US" dirty="0"/>
              <a:t> 처음으로 되돌아가 반복 실행하는데 이것을 </a:t>
            </a:r>
            <a:r>
              <a:rPr lang="ko-KR" altLang="en-US" dirty="0" err="1"/>
              <a:t>루핑</a:t>
            </a:r>
            <a:r>
              <a:rPr lang="en-US" altLang="ko-KR" dirty="0"/>
              <a:t>(looping)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>
                <a:solidFill>
                  <a:srgbClr val="FF0000"/>
                </a:solidFill>
              </a:rPr>
              <a:t>반복문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어떤 작업을 반복적으로 </a:t>
            </a:r>
            <a:endParaRPr lang="en-US" altLang="ko-KR" dirty="0"/>
          </a:p>
          <a:p>
            <a:pPr marL="267891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실행하고 싶을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for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while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do-while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for</a:t>
            </a:r>
            <a:r>
              <a:rPr lang="ko-KR" altLang="en-US" dirty="0"/>
              <a:t>문은 반복 횟수 알고 있을 때 주로 사용</a:t>
            </a:r>
            <a:endParaRPr lang="en-US" altLang="ko-KR" dirty="0"/>
          </a:p>
          <a:p>
            <a:pPr lvl="2"/>
            <a:r>
              <a:rPr lang="en-US" altLang="ko-KR" dirty="0"/>
              <a:t>while</a:t>
            </a:r>
            <a:r>
              <a:rPr lang="ko-KR" altLang="en-US" dirty="0"/>
              <a:t>문은 조건에 따라 반복할 때 주로 사용</a:t>
            </a:r>
            <a:endParaRPr lang="en-US" altLang="ko-KR" dirty="0"/>
          </a:p>
          <a:p>
            <a:pPr lvl="2"/>
            <a:r>
              <a:rPr lang="en-US" altLang="ko-KR" dirty="0"/>
              <a:t>do-while</a:t>
            </a:r>
            <a:r>
              <a:rPr lang="ko-KR" altLang="en-US" dirty="0"/>
              <a:t>문은 </a:t>
            </a:r>
            <a:r>
              <a:rPr lang="en-US" altLang="ko-KR" dirty="0"/>
              <a:t>while </a:t>
            </a:r>
            <a:r>
              <a:rPr lang="ko-KR" altLang="en-US" dirty="0"/>
              <a:t>문과 유사하나 조건을 나중에 검사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978A86E-EB6A-4177-8FFC-1C47560F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33600"/>
            <a:ext cx="4724400" cy="257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0486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B65781-C5C0-4A48-B4EA-CF1288C77E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sz="1200">
                <a:solidFill>
                  <a:srgbClr val="C00000"/>
                </a:solidFill>
              </a:rPr>
              <a:t>이클립스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</a:rPr>
              <a:t>(eclipse) :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hlinkClick r:id="rId2"/>
              </a:rPr>
              <a:t>http://www.eclipse.org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endParaRPr lang="en-US" altLang="ko-KR" sz="1200"/>
          </a:p>
          <a:p>
            <a:pPr lvl="1">
              <a:defRPr/>
            </a:pPr>
            <a:r>
              <a:rPr lang="ko-KR" altLang="en-US" sz="1200"/>
              <a:t>무료 오픈 소스 통합 개발 환경</a:t>
            </a:r>
            <a:r>
              <a:rPr lang="en-US" altLang="ko-KR" sz="1200"/>
              <a:t>(IDE: Integrated Development Environment)</a:t>
            </a:r>
          </a:p>
          <a:p>
            <a:pPr lvl="2">
              <a:defRPr/>
            </a:pPr>
            <a:r>
              <a:rPr lang="en-US" altLang="ko-KR" sz="1050"/>
              <a:t>IDE: </a:t>
            </a:r>
            <a:r>
              <a:rPr lang="ko-KR" altLang="en-US" sz="900"/>
              <a:t>프로젝트 생성</a:t>
            </a:r>
            <a:r>
              <a:rPr lang="en-US" altLang="ko-KR" sz="900"/>
              <a:t>, </a:t>
            </a:r>
            <a:r>
              <a:rPr lang="ko-KR" altLang="en-US" sz="900"/>
              <a:t>자동 코드 완성</a:t>
            </a:r>
            <a:r>
              <a:rPr lang="en-US" altLang="ko-KR" sz="900"/>
              <a:t>, </a:t>
            </a:r>
            <a:r>
              <a:rPr lang="ko-KR" altLang="en-US" sz="900"/>
              <a:t>디버깅 등과 같이 개발에 필요한 여러 가지 기능을 통합적으로 제공해주는 툴</a:t>
            </a:r>
            <a:endParaRPr lang="en-US" altLang="ko-KR" sz="900"/>
          </a:p>
          <a:p>
            <a:pPr lvl="2">
              <a:defRPr/>
            </a:pPr>
            <a:endParaRPr lang="en-US" altLang="ko-KR" sz="900"/>
          </a:p>
          <a:p>
            <a:pPr lvl="1">
              <a:defRPr/>
            </a:pPr>
            <a:r>
              <a:rPr lang="ko-KR" altLang="en-US" sz="1050"/>
              <a:t>기본적으로 자바 프로그램을 개발할 수 있도록 구성되어 있음</a:t>
            </a:r>
            <a:endParaRPr lang="en-US" altLang="ko-KR" sz="1050"/>
          </a:p>
          <a:p>
            <a:pPr lvl="2">
              <a:defRPr/>
            </a:pPr>
            <a:r>
              <a:rPr lang="ko-KR" altLang="en-US" sz="900"/>
              <a:t>플러그인</a:t>
            </a:r>
            <a:r>
              <a:rPr lang="en-US" altLang="ko-KR" sz="900"/>
              <a:t>(plugin)</a:t>
            </a:r>
            <a:r>
              <a:rPr lang="ko-KR" altLang="en-US" sz="900"/>
              <a:t>을 설치하면 웹 애플리케이션 개발</a:t>
            </a:r>
            <a:r>
              <a:rPr lang="en-US" altLang="ko-KR" sz="900"/>
              <a:t>, C, C++ </a:t>
            </a:r>
            <a:r>
              <a:rPr lang="ko-KR" altLang="en-US" sz="900"/>
              <a:t>애플리케이션 개발 등 다양한 개발 환경을 구축할 수 있음</a:t>
            </a:r>
            <a:endParaRPr lang="en-US" altLang="ko-KR" sz="900"/>
          </a:p>
          <a:p>
            <a:pPr lvl="2">
              <a:defRPr/>
            </a:pPr>
            <a:endParaRPr lang="en-US" altLang="ko-KR" sz="900"/>
          </a:p>
          <a:p>
            <a:pPr lvl="1">
              <a:defRPr/>
            </a:pPr>
            <a:r>
              <a:rPr lang="ko-KR" altLang="en-US" sz="1050"/>
              <a:t>학습자 뿐만 아니라 고급 개발자에 이르기까지 광범위하게 사용</a:t>
            </a:r>
            <a:endParaRPr lang="en-US" altLang="ko-KR" sz="1050"/>
          </a:p>
        </p:txBody>
      </p:sp>
      <p:sp>
        <p:nvSpPr>
          <p:cNvPr id="26627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시작하기 전에</a:t>
            </a:r>
          </a:p>
        </p:txBody>
      </p:sp>
      <p:pic>
        <p:nvPicPr>
          <p:cNvPr id="26628" name="그림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2209800"/>
            <a:ext cx="239871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그림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5384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199"/>
            <a:ext cx="8686800" cy="54276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for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주어진 횟수만큼 반복하고 싶을 경우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53" y="2084388"/>
            <a:ext cx="6515100" cy="214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9" y="4800600"/>
            <a:ext cx="6515100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2286000" y="4271963"/>
            <a:ext cx="857250" cy="482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343F62B-A3B5-4340-8472-C979E6FE7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5720" y="1430916"/>
            <a:ext cx="4572000" cy="334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1052"/>
          <a:stretch/>
        </p:blipFill>
        <p:spPr>
          <a:xfrm>
            <a:off x="495993" y="1911926"/>
            <a:ext cx="3638550" cy="33458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905000"/>
            <a:ext cx="4114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7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317"/>
          <a:stretch/>
        </p:blipFill>
        <p:spPr>
          <a:xfrm>
            <a:off x="838200" y="1447800"/>
            <a:ext cx="4791075" cy="2895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4260715"/>
            <a:ext cx="1047750" cy="21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3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62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while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조건식에 따라 반복 여부를 결정할 경우</a:t>
            </a:r>
            <a:endParaRPr lang="en-US" altLang="ko-KR" dirty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일 경우 계속해서 반복</a:t>
            </a:r>
            <a:endParaRPr lang="en-US" altLang="ko-KR" dirty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일 경우 반복 종료</a:t>
            </a:r>
            <a:endParaRPr lang="en-US" altLang="ko-KR" dirty="0"/>
          </a:p>
          <a:p>
            <a:pPr lvl="1"/>
            <a:r>
              <a:rPr lang="ko-KR" altLang="en-US" dirty="0"/>
              <a:t>조건식에는 주로 비교 </a:t>
            </a:r>
            <a:r>
              <a:rPr lang="ko-KR" altLang="en-US" dirty="0" err="1"/>
              <a:t>연산식</a:t>
            </a:r>
            <a:r>
              <a:rPr lang="en-US" altLang="ko-KR" dirty="0"/>
              <a:t>, </a:t>
            </a:r>
            <a:r>
              <a:rPr lang="ko-KR" altLang="en-US" dirty="0"/>
              <a:t>논리 </a:t>
            </a:r>
            <a:r>
              <a:rPr lang="ko-KR" altLang="en-US" dirty="0" err="1"/>
              <a:t>연산식</a:t>
            </a:r>
            <a:endParaRPr lang="en-US" altLang="ko-KR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71800"/>
            <a:ext cx="5600700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70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447800"/>
            <a:ext cx="3200400" cy="3352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447799"/>
            <a:ext cx="4067175" cy="389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199"/>
            <a:ext cx="8686800" cy="54276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do-while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 err="1"/>
              <a:t>조건식에</a:t>
            </a:r>
            <a:r>
              <a:rPr lang="ko-KR" altLang="en-US" dirty="0"/>
              <a:t> 의해 반복 실행하는 점에서 </a:t>
            </a:r>
            <a:r>
              <a:rPr lang="en-US" altLang="ko-KR" dirty="0"/>
              <a:t>while</a:t>
            </a:r>
            <a:r>
              <a:rPr lang="ko-KR" altLang="en-US" dirty="0"/>
              <a:t>문과 동일</a:t>
            </a:r>
            <a:endParaRPr lang="en-US" altLang="ko-KR" dirty="0"/>
          </a:p>
          <a:p>
            <a:pPr lvl="1"/>
            <a:r>
              <a:rPr lang="ko-KR" altLang="en-US" dirty="0"/>
              <a:t>블록 내부 </a:t>
            </a:r>
            <a:r>
              <a:rPr lang="ko-KR" altLang="en-US" dirty="0" err="1"/>
              <a:t>실행문을</a:t>
            </a:r>
            <a:r>
              <a:rPr lang="ko-KR" altLang="en-US" dirty="0"/>
              <a:t> 우선 실행하고 그 결과에 따라 반복 실행 여부를 결정</a:t>
            </a:r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do-while</a:t>
            </a:r>
            <a:r>
              <a:rPr lang="ko-KR" altLang="en-US" dirty="0"/>
              <a:t>문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38400"/>
            <a:ext cx="5143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30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do-while</a:t>
            </a:r>
            <a:r>
              <a:rPr lang="ko-KR" altLang="en-US" dirty="0"/>
              <a:t>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4000"/>
            <a:ext cx="44100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62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break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for, while, do-while, switch</a:t>
            </a:r>
            <a:r>
              <a:rPr lang="ko-KR" altLang="en-US" dirty="0"/>
              <a:t>문의 실행을 중지할 때 사용</a:t>
            </a:r>
            <a:endParaRPr lang="en-US" altLang="ko-KR" dirty="0"/>
          </a:p>
          <a:p>
            <a:pPr lvl="1"/>
            <a:r>
              <a:rPr lang="ko-KR" altLang="en-US" dirty="0"/>
              <a:t>주로 </a:t>
            </a:r>
            <a:r>
              <a:rPr lang="en-US" altLang="ko-KR" dirty="0"/>
              <a:t>if</a:t>
            </a:r>
            <a:r>
              <a:rPr lang="ko-KR" altLang="en-US" dirty="0"/>
              <a:t>문과 </a:t>
            </a:r>
            <a:r>
              <a:rPr lang="ko-KR" altLang="en-US"/>
              <a:t>함께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반복문이 중첩되어 있을 경우</a:t>
            </a:r>
            <a:endParaRPr lang="en-US" altLang="ko-KR"/>
          </a:p>
          <a:p>
            <a:pPr lvl="2"/>
            <a:r>
              <a:rPr lang="en-US" altLang="ko-KR"/>
              <a:t>Label</a:t>
            </a:r>
            <a:r>
              <a:rPr lang="ko-KR" altLang="en-US"/>
              <a:t>을 이용해서 바깥 반복문을 빠져나감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r>
              <a:rPr lang="ko-KR" altLang="en-US" dirty="0"/>
              <a:t>문</a:t>
            </a:r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28" y="2169526"/>
            <a:ext cx="4025945" cy="225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2DB81DD-EDDF-4E5B-BB09-BBDC8961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352800"/>
            <a:ext cx="1740042" cy="30202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B7C14-B25F-4419-9AFD-CEE1EE93C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200400"/>
            <a:ext cx="1524795" cy="271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r>
              <a:rPr lang="ko-KR" altLang="en-US" dirty="0"/>
              <a:t>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3657600" cy="4114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371600"/>
            <a:ext cx="410870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2999"/>
            <a:ext cx="8686800" cy="5503863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continue</a:t>
            </a:r>
            <a:r>
              <a:rPr lang="ko-KR" altLang="en-US" dirty="0">
                <a:solidFill>
                  <a:srgbClr val="FF0000"/>
                </a:solidFill>
              </a:rPr>
              <a:t>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for, while, do-while</a:t>
            </a:r>
            <a:r>
              <a:rPr lang="ko-KR" altLang="en-US" dirty="0"/>
              <a:t>문에서만 사용</a:t>
            </a:r>
            <a:endParaRPr lang="en-US" altLang="ko-KR" dirty="0"/>
          </a:p>
          <a:p>
            <a:pPr lvl="1"/>
            <a:r>
              <a:rPr lang="en-US" altLang="ko-KR"/>
              <a:t>for</a:t>
            </a:r>
            <a:r>
              <a:rPr lang="ko-KR" altLang="en-US" dirty="0"/>
              <a:t>문의 증감식이나 </a:t>
            </a:r>
            <a:r>
              <a:rPr lang="en-US" altLang="ko-KR" dirty="0"/>
              <a:t>while, do-while</a:t>
            </a:r>
            <a:r>
              <a:rPr lang="ko-KR" altLang="en-US" dirty="0"/>
              <a:t>문의 </a:t>
            </a:r>
            <a:r>
              <a:rPr lang="ko-KR" altLang="en-US" dirty="0" err="1"/>
              <a:t>조건식으로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1"/>
            <a:r>
              <a:rPr lang="ko-KR" altLang="en-US"/>
              <a:t>주로 </a:t>
            </a:r>
            <a:r>
              <a:rPr lang="en-US" altLang="ko-KR"/>
              <a:t>if</a:t>
            </a:r>
            <a:r>
              <a:rPr lang="ko-KR" altLang="en-US" dirty="0"/>
              <a:t>문과 </a:t>
            </a:r>
            <a:r>
              <a:rPr lang="ko-KR" altLang="en-US"/>
              <a:t>함께 사용</a:t>
            </a:r>
            <a:endParaRPr lang="en-US" altLang="ko-KR" dirty="0"/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문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4800600" cy="251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70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B65781-C5C0-4A48-B4EA-CF1288C77E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sz="1500" dirty="0"/>
              <a:t>설치 파일 다운로드</a:t>
            </a:r>
            <a:r>
              <a:rPr lang="en-US" altLang="ko-KR" sz="1500" dirty="0"/>
              <a:t>(</a:t>
            </a:r>
            <a:r>
              <a:rPr lang="ko-KR" altLang="en-US" sz="1500" dirty="0"/>
              <a:t>실습</a:t>
            </a:r>
            <a:r>
              <a:rPr lang="en-US" altLang="ko-KR" sz="1500" dirty="0"/>
              <a:t>)</a:t>
            </a:r>
          </a:p>
          <a:p>
            <a:pPr lvl="1">
              <a:defRPr/>
            </a:pPr>
            <a:r>
              <a:rPr lang="en-US" altLang="ko-KR" sz="1200" dirty="0"/>
              <a:t>Eclipse IDE 2019-03 </a:t>
            </a:r>
            <a:r>
              <a:rPr lang="ko-KR" altLang="en-US" sz="1200" dirty="0"/>
              <a:t>버전 이후부터는 기본적으로 </a:t>
            </a:r>
            <a:r>
              <a:rPr lang="en-US" altLang="ko-KR" sz="1200" dirty="0"/>
              <a:t>64</a:t>
            </a:r>
            <a:r>
              <a:rPr lang="ko-KR" altLang="en-US" sz="1200" dirty="0"/>
              <a:t>비트 설치용 </a:t>
            </a:r>
            <a:r>
              <a:rPr lang="ko-KR" altLang="en-US" sz="1200" dirty="0" err="1"/>
              <a:t>인스톨러</a:t>
            </a:r>
            <a:r>
              <a:rPr lang="ko-KR" altLang="en-US" sz="1200" dirty="0"/>
              <a:t> 파일 제공</a:t>
            </a: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marL="267891" lvl="1" indent="0">
              <a:buFont typeface="Wingdings" pitchFamily="2" charset="2"/>
              <a:buNone/>
              <a:defRPr/>
            </a:pPr>
            <a:endParaRPr lang="en-US" altLang="ko-KR" sz="1200" dirty="0"/>
          </a:p>
          <a:p>
            <a:pPr lvl="1">
              <a:defRPr/>
            </a:pPr>
            <a:r>
              <a:rPr lang="en-US" altLang="ko-KR" sz="1200" dirty="0"/>
              <a:t>ZIP </a:t>
            </a:r>
            <a:r>
              <a:rPr lang="ko-KR" altLang="en-US" sz="1200" dirty="0"/>
              <a:t>또는 </a:t>
            </a:r>
            <a:r>
              <a:rPr lang="en-US" altLang="ko-KR" sz="1200" dirty="0"/>
              <a:t>32</a:t>
            </a:r>
            <a:r>
              <a:rPr lang="ko-KR" altLang="en-US" sz="1200" dirty="0"/>
              <a:t>비트 버전도 다운로드 가능</a:t>
            </a: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 marL="267891" lvl="1" indent="0">
              <a:buFont typeface="Wingdings" pitchFamily="2" charset="2"/>
              <a:buNone/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500" dirty="0"/>
              <a:t>설치</a:t>
            </a:r>
            <a:r>
              <a:rPr lang="en-US" altLang="ko-KR" sz="1500" dirty="0"/>
              <a:t>(</a:t>
            </a:r>
            <a:r>
              <a:rPr lang="ko-KR" altLang="en-US" sz="1500" dirty="0"/>
              <a:t>실습</a:t>
            </a:r>
            <a:r>
              <a:rPr lang="en-US" altLang="ko-KR" sz="1500" dirty="0"/>
              <a:t>)</a:t>
            </a:r>
          </a:p>
          <a:p>
            <a:pPr lvl="1">
              <a:defRPr/>
            </a:pPr>
            <a:endParaRPr lang="en-US" altLang="ko-KR" sz="1200" dirty="0"/>
          </a:p>
          <a:p>
            <a:pPr lvl="1"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27651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이클립스 설치</a:t>
            </a:r>
          </a:p>
        </p:txBody>
      </p:sp>
      <p:pic>
        <p:nvPicPr>
          <p:cNvPr id="27652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16100"/>
            <a:ext cx="38862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714750"/>
            <a:ext cx="3300412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24000"/>
            <a:ext cx="44767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8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6535"/>
          <a:stretch/>
        </p:blipFill>
        <p:spPr>
          <a:xfrm>
            <a:off x="457201" y="1371600"/>
            <a:ext cx="4038600" cy="3886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43466" r="10458"/>
          <a:stretch/>
        </p:blipFill>
        <p:spPr>
          <a:xfrm>
            <a:off x="4648200" y="1371600"/>
            <a:ext cx="4038599" cy="4267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562600"/>
            <a:ext cx="2409825" cy="7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05-1. </a:t>
            </a:r>
            <a:r>
              <a:rPr lang="ko-KR" altLang="en-US" b="1" dirty="0">
                <a:solidFill>
                  <a:schemeClr val="tx1"/>
                </a:solidFill>
              </a:rPr>
              <a:t>참조 타입과 참조 변수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09DFA0-CE06-49F8-95FB-E3FA50DF104A}"/>
              </a:ext>
            </a:extLst>
          </p:cNvPr>
          <p:cNvSpPr/>
          <p:nvPr/>
        </p:nvSpPr>
        <p:spPr>
          <a:xfrm>
            <a:off x="1968501" y="0"/>
            <a:ext cx="7175499" cy="3846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482767-2F6C-41DB-A53D-911776AE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738" y="0"/>
            <a:ext cx="4894262" cy="3833966"/>
          </a:xfrm>
          <a:prstGeom prst="rect">
            <a:avLst/>
          </a:prstGeom>
        </p:spPr>
      </p:pic>
      <p:pic>
        <p:nvPicPr>
          <p:cNvPr id="11" name="그림 19">
            <a:extLst>
              <a:ext uri="{FF2B5EF4-FFF2-40B4-BE49-F238E27FC236}">
                <a16:creationId xmlns:a16="http://schemas.microsoft.com/office/drawing/2014/main" id="{3E4A9AC2-1F4F-4BBA-8ABB-BBA6783703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37F8A-CE18-4ED3-8DB1-A06F28744F0E}"/>
              </a:ext>
            </a:extLst>
          </p:cNvPr>
          <p:cNvSpPr/>
          <p:nvPr/>
        </p:nvSpPr>
        <p:spPr>
          <a:xfrm>
            <a:off x="7602252" y="5627688"/>
            <a:ext cx="1091407" cy="77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74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28600" y="1016001"/>
            <a:ext cx="86296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기본 타입과 참조 타입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메모리 사용 영역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참조 변수의 </a:t>
            </a:r>
            <a:r>
              <a:rPr lang="en-US" altLang="ko-KR" sz="2400" dirty="0"/>
              <a:t>==, != </a:t>
            </a:r>
            <a:r>
              <a:rPr lang="ko-KR" altLang="en-US" sz="2400" dirty="0"/>
              <a:t>연산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null</a:t>
            </a:r>
            <a:r>
              <a:rPr lang="ko-KR" altLang="en-US" sz="2400" dirty="0"/>
              <a:t>과 </a:t>
            </a:r>
            <a:r>
              <a:rPr lang="en-US" altLang="ko-KR" sz="2400" dirty="0" err="1"/>
              <a:t>NullPointException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2400" dirty="0"/>
              <a:t>String </a:t>
            </a:r>
            <a:r>
              <a:rPr lang="ko-KR" altLang="en-US" sz="2400" dirty="0"/>
              <a:t>타입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키워드로 끝내는 핵심 포인트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862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439189" y="1219200"/>
            <a:ext cx="8686800" cy="54276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참조 </a:t>
            </a:r>
            <a:r>
              <a:rPr lang="ko-KR" altLang="en-US" dirty="0"/>
              <a:t>타입의 종류와 참조 변수의 역할을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정확히 이해한다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기본 타입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(primitive type)</a:t>
            </a:r>
          </a:p>
          <a:p>
            <a:pPr lvl="1">
              <a:defRPr/>
            </a:pP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논리 </a:t>
            </a:r>
            <a:r>
              <a:rPr lang="ko-KR" altLang="en-US" dirty="0" err="1"/>
              <a:t>리터럴</a:t>
            </a:r>
            <a:r>
              <a:rPr lang="ko-KR" altLang="en-US" dirty="0"/>
              <a:t> 저장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참조 타입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(reference type)</a:t>
            </a:r>
          </a:p>
          <a:p>
            <a:pPr lvl="1">
              <a:defRPr/>
            </a:pPr>
            <a:r>
              <a:rPr lang="ko-KR" altLang="en-US" dirty="0">
                <a:solidFill>
                  <a:srgbClr val="C00000"/>
                </a:solidFill>
              </a:rPr>
              <a:t>객체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(object)</a:t>
            </a:r>
            <a:r>
              <a:rPr lang="ko-KR" altLang="en-US" dirty="0"/>
              <a:t>의 번지를 참조하는 타입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열거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660E01A-708C-446C-AC9A-FE1951E6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400"/>
            <a:ext cx="4171950" cy="471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11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2999"/>
            <a:ext cx="8686800" cy="5503863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기본 타입 변수와 참조 타입 변수의 차이점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타입과 참조 타입</a:t>
            </a:r>
          </a:p>
        </p:txBody>
      </p:sp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6902013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42" y="2989262"/>
            <a:ext cx="6536531" cy="284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11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메모리 사용 영역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(Runtime Data Area)</a:t>
            </a:r>
          </a:p>
          <a:p>
            <a:pPr lvl="1">
              <a:defRPr/>
            </a:pPr>
            <a:r>
              <a:rPr lang="ko-KR" altLang="en-US" dirty="0" err="1">
                <a:solidFill>
                  <a:srgbClr val="0070C0"/>
                </a:solidFill>
              </a:rPr>
              <a:t>메소드</a:t>
            </a:r>
            <a:r>
              <a:rPr lang="ko-KR" altLang="en-US" dirty="0">
                <a:solidFill>
                  <a:srgbClr val="0070C0"/>
                </a:solidFill>
              </a:rPr>
              <a:t> 영역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(Method Area)</a:t>
            </a:r>
          </a:p>
          <a:p>
            <a:pPr lvl="2">
              <a:defRPr/>
            </a:pPr>
            <a:r>
              <a:rPr lang="en-US" altLang="ko-KR" dirty="0"/>
              <a:t>-</a:t>
            </a:r>
            <a:r>
              <a:rPr lang="ko-KR" altLang="en-US" dirty="0" err="1"/>
              <a:t>클래스별로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defRPr/>
            </a:pPr>
            <a:r>
              <a:rPr lang="ko-KR" altLang="en-US" dirty="0">
                <a:solidFill>
                  <a:srgbClr val="C00000"/>
                </a:solidFill>
              </a:rPr>
              <a:t>정적 필드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(static field),</a:t>
            </a:r>
            <a:r>
              <a:rPr lang="en-US" altLang="ko-KR" dirty="0"/>
              <a:t> </a:t>
            </a:r>
          </a:p>
          <a:p>
            <a:pPr lvl="2">
              <a:defRPr/>
            </a:pPr>
            <a:r>
              <a:rPr lang="ko-KR" altLang="en-US" dirty="0">
                <a:solidFill>
                  <a:srgbClr val="C00000"/>
                </a:solidFill>
              </a:rPr>
              <a:t>상수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(constant), </a:t>
            </a:r>
          </a:p>
          <a:p>
            <a:pPr lvl="2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생성자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(constructor)</a:t>
            </a:r>
          </a:p>
          <a:p>
            <a:pPr lvl="2"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메소드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(method) </a:t>
            </a:r>
          </a:p>
          <a:p>
            <a:pPr lvl="2">
              <a:defRPr/>
            </a:pPr>
            <a:r>
              <a:rPr lang="ko-KR" altLang="en-US" dirty="0"/>
              <a:t>코드 등을 분류해  저장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 err="1">
                <a:solidFill>
                  <a:srgbClr val="0070C0"/>
                </a:solidFill>
              </a:rPr>
              <a:t>힙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영역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(Heap Area)</a:t>
            </a:r>
          </a:p>
          <a:p>
            <a:pPr lvl="2">
              <a:defRPr/>
            </a:pPr>
            <a:r>
              <a:rPr lang="en-US" altLang="ko-KR" dirty="0"/>
              <a:t>-</a:t>
            </a:r>
            <a:r>
              <a:rPr lang="ko-KR" altLang="en-US" dirty="0"/>
              <a:t>객체와 배열이 생성되는 영역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JVM </a:t>
            </a:r>
            <a:r>
              <a:rPr lang="ko-KR" altLang="en-US" dirty="0">
                <a:solidFill>
                  <a:srgbClr val="0070C0"/>
                </a:solidFill>
              </a:rPr>
              <a:t>스택 영역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r>
              <a:rPr lang="en-US" altLang="ko-KR" dirty="0"/>
              <a:t>-</a:t>
            </a:r>
            <a:r>
              <a:rPr lang="ko-KR" altLang="en-US" dirty="0" err="1"/>
              <a:t>메소드가</a:t>
            </a:r>
            <a:r>
              <a:rPr lang="ko-KR" altLang="en-US" dirty="0"/>
              <a:t> 호출되면</a:t>
            </a:r>
            <a:endParaRPr lang="en-US" altLang="ko-KR" dirty="0"/>
          </a:p>
          <a:p>
            <a:pPr lvl="2"/>
            <a:r>
              <a:rPr lang="en-US" altLang="ko-KR" dirty="0"/>
              <a:t>  </a:t>
            </a:r>
            <a:r>
              <a:rPr lang="ko-KR" altLang="en-US" dirty="0"/>
              <a:t>프레임이 추가되고</a:t>
            </a:r>
            <a:r>
              <a:rPr lang="en-US" altLang="ko-KR" dirty="0"/>
              <a:t>, </a:t>
            </a:r>
          </a:p>
          <a:p>
            <a:pPr lvl="2"/>
            <a:r>
              <a:rPr lang="en-US" altLang="ko-KR" dirty="0"/>
              <a:t> -</a:t>
            </a:r>
            <a:r>
              <a:rPr lang="ko-KR" altLang="en-US" dirty="0" err="1"/>
              <a:t>메소드</a:t>
            </a:r>
            <a:r>
              <a:rPr lang="ko-KR" altLang="en-US" dirty="0"/>
              <a:t> 종료되면 </a:t>
            </a:r>
            <a:endParaRPr lang="en-US" altLang="ko-KR" dirty="0"/>
          </a:p>
          <a:p>
            <a:pPr lvl="2"/>
            <a:r>
              <a:rPr lang="en-US" altLang="ko-KR" dirty="0"/>
              <a:t>  </a:t>
            </a:r>
            <a:r>
              <a:rPr lang="ko-KR" altLang="en-US" dirty="0"/>
              <a:t>프레임이 제거됨</a:t>
            </a:r>
            <a:endParaRPr lang="en-US" altLang="ko-KR" dirty="0"/>
          </a:p>
          <a:p>
            <a:pPr>
              <a:defRPr/>
            </a:pP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메모리 사용 영역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76400"/>
            <a:ext cx="5628736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19669375">
            <a:off x="5562600" y="1828800"/>
            <a:ext cx="915126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accent2">
                    <a:lumMod val="20000"/>
                    <a:lumOff val="80000"/>
                  </a:schemeClr>
                </a:solidFill>
              </a:rPr>
              <a:t>공유영역</a:t>
            </a:r>
            <a:endParaRPr lang="ko-KR" altLang="en-US" sz="12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6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JVM </a:t>
            </a:r>
            <a:r>
              <a:rPr lang="ko-KR" altLang="en-US" dirty="0" err="1">
                <a:solidFill>
                  <a:srgbClr val="C00000"/>
                </a:solidFill>
              </a:rPr>
              <a:t>스택</a:t>
            </a:r>
            <a:r>
              <a:rPr lang="ko-KR" altLang="en-US" dirty="0">
                <a:solidFill>
                  <a:srgbClr val="C00000"/>
                </a:solidFill>
              </a:rPr>
              <a:t> 영역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 err="1"/>
              <a:t>메소드를</a:t>
            </a:r>
            <a:r>
              <a:rPr lang="ko-KR" altLang="en-US" dirty="0"/>
              <a:t> 호출할 때마다 프레임이 추가되고</a:t>
            </a:r>
            <a:r>
              <a:rPr lang="en-US" altLang="ko-KR" dirty="0"/>
              <a:t>, </a:t>
            </a:r>
            <a:r>
              <a:rPr lang="ko-KR" altLang="en-US" dirty="0" err="1"/>
              <a:t>메소드가</a:t>
            </a:r>
            <a:r>
              <a:rPr lang="ko-KR" altLang="en-US" dirty="0"/>
              <a:t> 종료되면 해당 프레임이 제거</a:t>
            </a:r>
            <a:endParaRPr lang="en-US" altLang="ko-KR" dirty="0"/>
          </a:p>
          <a:p>
            <a:pPr lvl="2"/>
            <a:r>
              <a:rPr lang="ko-KR" altLang="en-US" dirty="0"/>
              <a:t>프레임 내부의 변수 스택 이해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참조 타입 변수는 스택 영역에 </a:t>
            </a:r>
            <a:r>
              <a:rPr lang="ko-KR" altLang="en-US" dirty="0" err="1"/>
              <a:t>힙</a:t>
            </a:r>
            <a:r>
              <a:rPr lang="ko-KR" altLang="en-US" dirty="0"/>
              <a:t> 영역에 생성된 객체의 주소 가짐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메모리 사용 영역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696850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2AB089-3BEB-4A8D-BBBB-D2E840841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44178"/>
            <a:ext cx="5200947" cy="164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11BB279-79EE-4860-8942-3A1709DE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59" y="5282863"/>
            <a:ext cx="5011341" cy="50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31DD120-A43C-48D6-8232-15A0D32BA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75160"/>
            <a:ext cx="3962400" cy="99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62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10411"/>
            <a:ext cx="4879087" cy="3293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참조 타입 </a:t>
            </a:r>
            <a:r>
              <a:rPr lang="ko-KR" altLang="en-US" dirty="0"/>
              <a:t>변수 간의 </a:t>
            </a:r>
            <a:r>
              <a:rPr lang="en-US" altLang="ko-KR" dirty="0"/>
              <a:t>==, !=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/>
              <a:t>동일 객체를 참조하는지</a:t>
            </a:r>
            <a:r>
              <a:rPr lang="en-US" altLang="ko-KR" dirty="0"/>
              <a:t>, </a:t>
            </a:r>
            <a:r>
              <a:rPr lang="ko-KR" altLang="en-US" dirty="0"/>
              <a:t>다른 객체를 참조하는지 알아볼 때 사용</a:t>
            </a:r>
            <a:endParaRPr lang="en-US" altLang="ko-KR" dirty="0"/>
          </a:p>
          <a:p>
            <a:pPr lvl="1"/>
            <a:r>
              <a:rPr lang="ko-KR" altLang="en-US" dirty="0"/>
              <a:t>번지 값의 비교</a:t>
            </a:r>
            <a:endParaRPr lang="en-US" altLang="ko-KR" dirty="0"/>
          </a:p>
          <a:p>
            <a:pPr lvl="2"/>
            <a:r>
              <a:rPr lang="en-US" altLang="ko-KR" sz="1600" b="1" dirty="0">
                <a:solidFill>
                  <a:srgbClr val="FF0000"/>
                </a:solidFill>
              </a:rPr>
              <a:t>==</a:t>
            </a:r>
          </a:p>
          <a:p>
            <a:pPr lvl="2"/>
            <a:r>
              <a:rPr lang="ko-KR" altLang="en-US" dirty="0"/>
              <a:t>같으면 </a:t>
            </a:r>
            <a:r>
              <a:rPr lang="en-US" altLang="ko-KR" dirty="0"/>
              <a:t>true</a:t>
            </a:r>
          </a:p>
          <a:p>
            <a:pPr lvl="2"/>
            <a:r>
              <a:rPr lang="ko-KR" altLang="en-US" dirty="0"/>
              <a:t>다르면 </a:t>
            </a:r>
            <a:r>
              <a:rPr lang="en-US" altLang="ko-KR" dirty="0"/>
              <a:t>false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sz="1600" dirty="0">
                <a:solidFill>
                  <a:srgbClr val="FF0000"/>
                </a:solidFill>
              </a:rPr>
              <a:t>!=</a:t>
            </a:r>
          </a:p>
          <a:p>
            <a:pPr lvl="2"/>
            <a:r>
              <a:rPr lang="ko-KR" altLang="en-US" dirty="0"/>
              <a:t>같으면 </a:t>
            </a:r>
            <a:r>
              <a:rPr lang="en-US" altLang="ko-KR" dirty="0"/>
              <a:t>false</a:t>
            </a:r>
          </a:p>
          <a:p>
            <a:pPr lvl="2"/>
            <a:r>
              <a:rPr lang="ko-KR" altLang="en-US" dirty="0"/>
              <a:t>다르면 </a:t>
            </a:r>
            <a:r>
              <a:rPr lang="en-US" altLang="ko-KR" dirty="0"/>
              <a:t>true</a:t>
            </a:r>
            <a:endParaRPr lang="ko-KR" altLang="en-US" dirty="0"/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  <a:r>
              <a:rPr lang="en-US" altLang="ko-KR" dirty="0"/>
              <a:t> </a:t>
            </a:r>
            <a:r>
              <a:rPr lang="ko-KR" altLang="en-US" dirty="0"/>
              <a:t>변수의 </a:t>
            </a:r>
            <a:r>
              <a:rPr lang="en-US" altLang="ko-KR" dirty="0"/>
              <a:t>==, != </a:t>
            </a:r>
            <a:r>
              <a:rPr lang="ko-KR" altLang="en-US" dirty="0"/>
              <a:t>연산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0" y="4958980"/>
            <a:ext cx="3517256" cy="1119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896" y="4958980"/>
            <a:ext cx="3462639" cy="12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0" y="3426669"/>
            <a:ext cx="6559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rgbClr val="FF0000"/>
                </a:solidFill>
              </a:rPr>
              <a:t>0x400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2049088"/>
            <a:ext cx="7537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rgbClr val="FF0000"/>
                </a:solidFill>
              </a:rPr>
              <a:t>0x1000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참조 타입 변수는 객체를 참조하지 않는다는 뜻으로 </a:t>
            </a:r>
            <a:r>
              <a:rPr lang="en-US" altLang="ko-KR" dirty="0">
                <a:solidFill>
                  <a:srgbClr val="C00000"/>
                </a:solidFill>
              </a:rPr>
              <a:t>null </a:t>
            </a:r>
            <a:r>
              <a:rPr lang="ko-KR" altLang="en-US" dirty="0"/>
              <a:t>값 가질 수 있음</a:t>
            </a:r>
            <a:endParaRPr lang="en-US" altLang="ko-KR" dirty="0"/>
          </a:p>
          <a:p>
            <a:pPr lvl="1"/>
            <a:r>
              <a:rPr lang="en-US" altLang="ko-KR" dirty="0"/>
              <a:t>null</a:t>
            </a:r>
            <a:r>
              <a:rPr lang="ko-KR" altLang="en-US" dirty="0"/>
              <a:t>로 초기화된 </a:t>
            </a:r>
            <a:r>
              <a:rPr lang="ko-KR" altLang="en-US" dirty="0" err="1"/>
              <a:t>참조변수도</a:t>
            </a:r>
            <a:r>
              <a:rPr lang="ko-KR" altLang="en-US" dirty="0"/>
              <a:t> 스택 영역에 생성</a:t>
            </a:r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 err="1"/>
              <a:t>NullPointerException</a:t>
            </a:r>
            <a:endParaRPr lang="ko-KR" altLang="en-US" dirty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164" y="1981200"/>
            <a:ext cx="4807671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51" y="4431207"/>
            <a:ext cx="3179665" cy="122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431207"/>
            <a:ext cx="3083002" cy="122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95800" y="2535341"/>
            <a:ext cx="7537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rgbClr val="FF0000"/>
                </a:solidFill>
              </a:rPr>
              <a:t>0x1000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58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B65781-C5C0-4A48-B4EA-CF1288C77E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sz="1400" dirty="0"/>
              <a:t>워크스페이스</a:t>
            </a:r>
            <a:r>
              <a:rPr lang="en-US" altLang="ko-KR" sz="1400" dirty="0"/>
              <a:t>(workspace)</a:t>
            </a:r>
            <a:endParaRPr lang="en-US" altLang="ko-KR" sz="1200" dirty="0"/>
          </a:p>
          <a:p>
            <a:pPr lvl="1">
              <a:defRPr/>
            </a:pPr>
            <a:r>
              <a:rPr lang="ko-KR" altLang="en-US" sz="1200" dirty="0"/>
              <a:t>프로젝트 폴더가 저장</a:t>
            </a:r>
            <a:endParaRPr lang="en-US" altLang="ko-KR" sz="1200" dirty="0"/>
          </a:p>
          <a:p>
            <a:pPr lvl="1">
              <a:defRPr/>
            </a:pPr>
            <a:r>
              <a:rPr lang="ko-KR" altLang="en-US" sz="1200" dirty="0"/>
              <a:t>개발 환경 정보와 관련된 메타 데이터가</a:t>
            </a:r>
            <a:r>
              <a:rPr lang="en-US" altLang="ko-KR" sz="1200" dirty="0"/>
              <a:t> </a:t>
            </a:r>
            <a:r>
              <a:rPr lang="ko-KR" altLang="en-US" sz="1200" dirty="0"/>
              <a:t>저장된 폴더</a:t>
            </a:r>
            <a:r>
              <a:rPr lang="en-US" altLang="ko-KR" sz="1200" dirty="0"/>
              <a:t>(.metadata)</a:t>
            </a:r>
            <a:r>
              <a:rPr lang="ko-KR" altLang="en-US" sz="1200" dirty="0"/>
              <a:t>가 저장</a:t>
            </a: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400" dirty="0" err="1"/>
              <a:t>퍼스펙티브</a:t>
            </a:r>
            <a:r>
              <a:rPr lang="en-US" altLang="ko-KR" sz="1400" dirty="0"/>
              <a:t>(perspective)</a:t>
            </a:r>
          </a:p>
          <a:p>
            <a:pPr lvl="1">
              <a:defRPr/>
            </a:pPr>
            <a:r>
              <a:rPr lang="ko-KR" altLang="en-US" sz="1200" dirty="0"/>
              <a:t>프로젝트를 개발할 때 유용하게 </a:t>
            </a:r>
            <a:endParaRPr lang="en-US" altLang="ko-KR" sz="1200" dirty="0"/>
          </a:p>
          <a:p>
            <a:pPr marL="267891" lvl="1" indent="0">
              <a:buFont typeface="Wingdings" pitchFamily="2" charset="2"/>
              <a:buNone/>
              <a:defRPr/>
            </a:pPr>
            <a:r>
              <a:rPr lang="en-US" altLang="ko-KR" sz="1200" dirty="0"/>
              <a:t>  </a:t>
            </a:r>
            <a:r>
              <a:rPr lang="ko-KR" altLang="en-US" sz="1200" dirty="0"/>
              <a:t>사용할 수 있는 뷰</a:t>
            </a:r>
            <a:r>
              <a:rPr lang="en-US" altLang="ko-KR" sz="1200" dirty="0"/>
              <a:t>View</a:t>
            </a:r>
            <a:r>
              <a:rPr lang="ko-KR" altLang="en-US" sz="1200" dirty="0"/>
              <a:t>들을 </a:t>
            </a:r>
            <a:endParaRPr lang="en-US" altLang="ko-KR" sz="1200" dirty="0"/>
          </a:p>
          <a:p>
            <a:pPr marL="267891" lvl="1" indent="0">
              <a:buFont typeface="Wingdings" pitchFamily="2" charset="2"/>
              <a:buNone/>
              <a:defRPr/>
            </a:pPr>
            <a:r>
              <a:rPr lang="en-US" altLang="ko-KR" sz="1200" dirty="0"/>
              <a:t>  </a:t>
            </a:r>
            <a:r>
              <a:rPr lang="ko-KR" altLang="en-US" sz="1200" dirty="0"/>
              <a:t>미리 묶어 이름을 붙여놓은 것</a:t>
            </a:r>
            <a:endParaRPr lang="en-US" altLang="ko-KR" sz="1200" dirty="0"/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400" dirty="0"/>
              <a:t>뷰</a:t>
            </a:r>
            <a:r>
              <a:rPr lang="en-US" altLang="ko-KR" sz="1400" dirty="0"/>
              <a:t>(view)</a:t>
            </a:r>
          </a:p>
          <a:p>
            <a:pPr lvl="1">
              <a:defRPr/>
            </a:pPr>
            <a:r>
              <a:rPr lang="ko-KR" altLang="en-US" sz="1100" dirty="0"/>
              <a:t>이클립스 내부에서 사용되는 작은 창</a:t>
            </a:r>
            <a:endParaRPr lang="en-US" altLang="ko-KR" sz="1100" dirty="0"/>
          </a:p>
          <a:p>
            <a:pPr lvl="1"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28675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워크스페이스</a:t>
            </a:r>
            <a:r>
              <a:rPr lang="en-US" altLang="ko-KR" smtClean="0"/>
              <a:t>, </a:t>
            </a:r>
            <a:r>
              <a:rPr lang="ko-KR" altLang="en-US" smtClean="0"/>
              <a:t>퍼스펙티브</a:t>
            </a:r>
            <a:r>
              <a:rPr lang="en-US" altLang="ko-KR" smtClean="0"/>
              <a:t>, </a:t>
            </a:r>
            <a:r>
              <a:rPr lang="ko-KR" altLang="en-US" smtClean="0"/>
              <a:t>뷰</a:t>
            </a:r>
          </a:p>
        </p:txBody>
      </p:sp>
      <p:pic>
        <p:nvPicPr>
          <p:cNvPr id="28676" name="그림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800"/>
            <a:ext cx="5618163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예외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(Exception)</a:t>
            </a:r>
          </a:p>
          <a:p>
            <a:pPr lvl="1">
              <a:defRPr/>
            </a:pPr>
            <a:r>
              <a:rPr lang="ko-KR" altLang="en-US" dirty="0"/>
              <a:t>프로그램 실행 도중 발생하는 오류</a:t>
            </a:r>
            <a:endParaRPr lang="en-US" altLang="ko-KR" dirty="0"/>
          </a:p>
          <a:p>
            <a:pPr>
              <a:defRPr/>
            </a:pPr>
            <a:endParaRPr lang="en-US" altLang="ko-KR" sz="800" dirty="0"/>
          </a:p>
          <a:p>
            <a:pPr>
              <a:defRPr/>
            </a:pPr>
            <a:r>
              <a:rPr lang="en-US" altLang="ko-KR" dirty="0" err="1">
                <a:solidFill>
                  <a:srgbClr val="C00000"/>
                </a:solidFill>
              </a:rPr>
              <a:t>NullPointException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참조 타입 변수가 </a:t>
            </a:r>
            <a:r>
              <a:rPr lang="en-US" altLang="ko-KR" dirty="0"/>
              <a:t>null </a:t>
            </a:r>
            <a:r>
              <a:rPr lang="ko-KR" altLang="en-US" dirty="0"/>
              <a:t>상태에서 존재하지 않는 객체의 데이터나 </a:t>
            </a:r>
            <a:r>
              <a:rPr lang="ko-KR" altLang="en-US" dirty="0" err="1"/>
              <a:t>메소드</a:t>
            </a:r>
            <a:r>
              <a:rPr lang="ko-KR" altLang="en-US" dirty="0"/>
              <a:t> 사용할 경우 발생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해당 참조 변수가 객체를 참조하도록 수정하여 해결</a:t>
            </a:r>
            <a:endParaRPr lang="en-US" altLang="ko-KR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 err="1"/>
              <a:t>NullPointerException</a:t>
            </a:r>
            <a:endParaRPr lang="ko-KR" altLang="en-US" dirty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63107"/>
            <a:ext cx="7867650" cy="85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" y="4121426"/>
            <a:ext cx="7867650" cy="983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64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19200"/>
            <a:ext cx="5143500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String </a:t>
            </a:r>
            <a:r>
              <a:rPr lang="ko-KR" altLang="en-US" dirty="0"/>
              <a:t>변수에 문자열 </a:t>
            </a:r>
            <a:r>
              <a:rPr lang="ko-KR" altLang="en-US" dirty="0" err="1"/>
              <a:t>리터럴을</a:t>
            </a:r>
            <a:r>
              <a:rPr lang="ko-KR" altLang="en-US" dirty="0"/>
              <a:t> 대입할 경우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객체로 생성되고 변수가 </a:t>
            </a:r>
            <a:r>
              <a:rPr lang="en-US" altLang="ko-KR" dirty="0"/>
              <a:t>String </a:t>
            </a:r>
            <a:r>
              <a:rPr lang="ko-KR" altLang="en-US" dirty="0"/>
              <a:t>객체를 참조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r>
              <a:rPr lang="en-US" altLang="ko-KR" dirty="0"/>
              <a:t>    String name = “</a:t>
            </a:r>
            <a:r>
              <a:rPr lang="ko-KR" altLang="en-US" dirty="0" err="1"/>
              <a:t>신용권</a:t>
            </a:r>
            <a:r>
              <a:rPr lang="ko-KR" altLang="en-US" dirty="0"/>
              <a:t>“</a:t>
            </a:r>
            <a:r>
              <a:rPr lang="en-US" altLang="ko-KR" dirty="0"/>
              <a:t>;</a:t>
            </a:r>
          </a:p>
          <a:p>
            <a:pPr marL="267891" lvl="1" indent="0">
              <a:buNone/>
            </a:pPr>
            <a:r>
              <a:rPr lang="en-US" altLang="ko-KR" dirty="0"/>
              <a:t>    String hobby = “</a:t>
            </a:r>
            <a:r>
              <a:rPr lang="ko-KR" altLang="en-US" dirty="0"/>
              <a:t>자바“</a:t>
            </a:r>
            <a:r>
              <a:rPr lang="en-US" altLang="ko-KR" dirty="0"/>
              <a:t>;</a:t>
            </a:r>
          </a:p>
          <a:p>
            <a:pPr marL="26789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문자열 </a:t>
            </a:r>
            <a:r>
              <a:rPr lang="ko-KR" altLang="en-US" dirty="0" err="1"/>
              <a:t>리터럴</a:t>
            </a:r>
            <a:r>
              <a:rPr lang="ko-KR" altLang="en-US" dirty="0"/>
              <a:t> 동일한 경우 같은 </a:t>
            </a:r>
            <a:r>
              <a:rPr lang="en-US" altLang="ko-KR" dirty="0"/>
              <a:t>String </a:t>
            </a:r>
            <a:r>
              <a:rPr lang="ko-KR" altLang="en-US" dirty="0"/>
              <a:t>객체를 공유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 </a:t>
            </a:r>
            <a:r>
              <a:rPr lang="ko-KR" altLang="en-US"/>
              <a:t>타입</a:t>
            </a:r>
            <a:endParaRPr lang="ko-KR" alt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DFBC2A4-268E-4D0A-9EC0-EF069210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67200"/>
            <a:ext cx="5321632" cy="99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31616A0-9566-421B-87C1-E2877E7C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9" y="4322636"/>
            <a:ext cx="4962147" cy="207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00800" y="1670556"/>
            <a:ext cx="7537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rgbClr val="FF0000"/>
                </a:solidFill>
              </a:rPr>
              <a:t>0x1000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98377" y="4788539"/>
            <a:ext cx="7537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rgbClr val="FF0000"/>
                </a:solidFill>
              </a:rPr>
              <a:t>0x1000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6822" y="2850402"/>
            <a:ext cx="5581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rgbClr val="FF0000"/>
                </a:solidFill>
              </a:rPr>
              <a:t>0x60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6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 </a:t>
            </a:r>
            <a:r>
              <a:rPr lang="ko-KR" altLang="en-US"/>
              <a:t>타입</a:t>
            </a:r>
            <a:endParaRPr lang="ko-KR" altLang="en-US" dirty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9" y="2337121"/>
            <a:ext cx="4267200" cy="939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07" y="1211902"/>
            <a:ext cx="4438650" cy="333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A200030-7910-447E-8016-EB6D84E84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3" y="4111234"/>
            <a:ext cx="5493028" cy="114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new </a:t>
            </a:r>
            <a:r>
              <a:rPr lang="ko-KR" altLang="en-US" dirty="0">
                <a:solidFill>
                  <a:srgbClr val="C00000"/>
                </a:solidFill>
              </a:rPr>
              <a:t>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객체 생성 연산자</a:t>
            </a:r>
            <a:endParaRPr lang="en-US" altLang="ko-KR" dirty="0"/>
          </a:p>
          <a:p>
            <a:pPr lvl="1"/>
            <a:r>
              <a:rPr lang="ko-KR" altLang="en-US" dirty="0" err="1"/>
              <a:t>힙</a:t>
            </a:r>
            <a:r>
              <a:rPr lang="ko-KR" altLang="en-US" dirty="0"/>
              <a:t> 영역에 새로운 </a:t>
            </a:r>
            <a:r>
              <a:rPr lang="en-US" altLang="ko-KR" dirty="0"/>
              <a:t>String </a:t>
            </a:r>
            <a:r>
              <a:rPr lang="ko-KR" altLang="en-US" dirty="0"/>
              <a:t>객체를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문자열 </a:t>
            </a:r>
            <a:r>
              <a:rPr lang="ko-KR" altLang="en-US" dirty="0" err="1"/>
              <a:t>리터럴과</a:t>
            </a:r>
            <a:r>
              <a:rPr lang="ko-KR" altLang="en-US" dirty="0"/>
              <a:t> </a:t>
            </a:r>
            <a:r>
              <a:rPr lang="en-US" altLang="ko-KR" dirty="0"/>
              <a:t>new </a:t>
            </a:r>
            <a:r>
              <a:rPr lang="ko-KR" altLang="en-US" dirty="0"/>
              <a:t>연산자로 생성된 객체 비교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sz="1600" dirty="0"/>
              <a:t>name1 == name2 : true</a:t>
            </a:r>
          </a:p>
          <a:p>
            <a:pPr lvl="2"/>
            <a:r>
              <a:rPr lang="en-US" altLang="ko-KR" sz="1600" dirty="0"/>
              <a:t>name1 == name3 :</a:t>
            </a:r>
            <a:r>
              <a:rPr lang="en-US" altLang="ko-KR" sz="1600" dirty="0">
                <a:solidFill>
                  <a:srgbClr val="FF0000"/>
                </a:solidFill>
              </a:rPr>
              <a:t> false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1670556"/>
            <a:ext cx="7537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rgbClr val="FF0000"/>
                </a:solidFill>
              </a:rPr>
              <a:t>0x1000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6822" y="2850402"/>
            <a:ext cx="5581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rgbClr val="FF0000"/>
                </a:solidFill>
              </a:rPr>
              <a:t>0x60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83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 </a:t>
            </a:r>
            <a:r>
              <a:rPr lang="ko-KR" altLang="en-US"/>
              <a:t>타입</a:t>
            </a:r>
            <a:endParaRPr lang="ko-KR" altLang="en-US" dirty="0"/>
          </a:p>
        </p:txBody>
      </p:sp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7387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51ABEC8E-4997-43B4-845B-AC2A0662B5AB}"/>
              </a:ext>
            </a:extLst>
          </p:cNvPr>
          <p:cNvSpPr txBox="1">
            <a:spLocks/>
          </p:cNvSpPr>
          <p:nvPr/>
        </p:nvSpPr>
        <p:spPr>
          <a:xfrm>
            <a:off x="381000" y="895591"/>
            <a:ext cx="6629400" cy="5066817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0" lang="en-US" altLang="ko-KR">
              <a:solidFill>
                <a:srgbClr val="C00000"/>
              </a:solidFill>
            </a:endParaRPr>
          </a:p>
          <a:p>
            <a:r>
              <a:rPr kumimoji="0" lang="ko-KR" altLang="en-US">
                <a:solidFill>
                  <a:srgbClr val="C00000"/>
                </a:solidFill>
              </a:rPr>
              <a:t>문자열 비교</a:t>
            </a:r>
            <a:endParaRPr kumimoji="0" lang="en-US" altLang="ko-KR">
              <a:solidFill>
                <a:srgbClr val="C00000"/>
              </a:solidFill>
            </a:endParaRPr>
          </a:p>
          <a:p>
            <a:pPr lvl="1"/>
            <a:r>
              <a:rPr kumimoji="0" lang="en-US" altLang="ko-KR"/>
              <a:t>==</a:t>
            </a:r>
            <a:r>
              <a:rPr kumimoji="0" lang="ko-KR" altLang="en-US"/>
              <a:t> </a:t>
            </a:r>
            <a:r>
              <a:rPr kumimoji="0" lang="en-US" altLang="ko-KR"/>
              <a:t>: </a:t>
            </a:r>
            <a:r>
              <a:rPr kumimoji="0" lang="ko-KR" altLang="en-US"/>
              <a:t>번지 비교 </a:t>
            </a:r>
            <a:r>
              <a:rPr kumimoji="0" lang="en-US" altLang="ko-KR">
                <a:solidFill>
                  <a:srgbClr val="FF0000"/>
                </a:solidFill>
              </a:rPr>
              <a:t>(X)</a:t>
            </a:r>
            <a:r>
              <a:rPr kumimoji="0" lang="ko-KR" altLang="en-US"/>
              <a:t> </a:t>
            </a:r>
            <a:endParaRPr kumimoji="0" lang="en-US" altLang="ko-KR"/>
          </a:p>
          <a:p>
            <a:pPr lvl="1"/>
            <a:r>
              <a:rPr kumimoji="0" lang="en-US" altLang="ko-KR" sz="1800">
                <a:solidFill>
                  <a:srgbClr val="FF0000"/>
                </a:solidFill>
              </a:rPr>
              <a:t>equals()</a:t>
            </a:r>
            <a:r>
              <a:rPr kumimoji="0" lang="en-US" altLang="ko-KR"/>
              <a:t>: </a:t>
            </a:r>
            <a:r>
              <a:rPr kumimoji="0" lang="ko-KR" altLang="en-US"/>
              <a:t>문자열 비교 </a:t>
            </a:r>
            <a:r>
              <a:rPr kumimoji="0" lang="en-US" altLang="ko-KR">
                <a:solidFill>
                  <a:srgbClr val="FF0000"/>
                </a:solidFill>
              </a:rPr>
              <a:t>(O)</a:t>
            </a:r>
          </a:p>
          <a:p>
            <a:pPr marL="267891" lvl="1" indent="0">
              <a:buNone/>
            </a:pPr>
            <a:endParaRPr kumimoji="0" lang="en-US" altLang="ko-KR"/>
          </a:p>
          <a:p>
            <a:pPr lvl="1"/>
            <a:endParaRPr kumimoji="0"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47800" y="4191000"/>
            <a:ext cx="4156907" cy="14054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String str1 = “</a:t>
            </a:r>
            <a:r>
              <a:rPr lang="ko-KR" altLang="en-US" dirty="0" err="1" smtClean="0">
                <a:solidFill>
                  <a:schemeClr val="bg1"/>
                </a:solidFill>
              </a:rPr>
              <a:t>신용권</a:t>
            </a:r>
            <a:r>
              <a:rPr lang="en-US" altLang="ko-KR" dirty="0" smtClean="0">
                <a:solidFill>
                  <a:schemeClr val="bg1"/>
                </a:solidFill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String </a:t>
            </a:r>
            <a:r>
              <a:rPr lang="en-US" altLang="ko-KR" dirty="0" smtClean="0">
                <a:solidFill>
                  <a:schemeClr val="bg1"/>
                </a:solidFill>
              </a:rPr>
              <a:t>str2 </a:t>
            </a:r>
            <a:r>
              <a:rPr lang="en-US" altLang="ko-KR" dirty="0">
                <a:solidFill>
                  <a:schemeClr val="bg1"/>
                </a:solidFill>
              </a:rPr>
              <a:t>= “</a:t>
            </a:r>
            <a:r>
              <a:rPr lang="ko-KR" altLang="en-US" dirty="0" err="1">
                <a:solidFill>
                  <a:schemeClr val="bg1"/>
                </a:solidFill>
              </a:rPr>
              <a:t>신용권</a:t>
            </a:r>
            <a:r>
              <a:rPr lang="en-US" altLang="ko-KR" dirty="0" smtClean="0">
                <a:solidFill>
                  <a:schemeClr val="bg1"/>
                </a:solidFill>
              </a:rPr>
              <a:t>”;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String </a:t>
            </a:r>
            <a:r>
              <a:rPr lang="en-US" altLang="ko-KR" dirty="0" smtClean="0">
                <a:solidFill>
                  <a:schemeClr val="bg1"/>
                </a:solidFill>
              </a:rPr>
              <a:t>str3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en-US" altLang="ko-KR" dirty="0" smtClean="0">
                <a:solidFill>
                  <a:schemeClr val="bg1"/>
                </a:solidFill>
              </a:rPr>
              <a:t>new String(“</a:t>
            </a:r>
            <a:r>
              <a:rPr lang="ko-KR" altLang="en-US" dirty="0" err="1">
                <a:solidFill>
                  <a:schemeClr val="bg1"/>
                </a:solidFill>
              </a:rPr>
              <a:t>신용권</a:t>
            </a:r>
            <a:r>
              <a:rPr lang="en-US" altLang="ko-KR" dirty="0" smtClean="0">
                <a:solidFill>
                  <a:schemeClr val="bg1"/>
                </a:solidFill>
              </a:rPr>
              <a:t>”)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98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타입과 참조 타입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4361"/>
            <a:ext cx="5029200" cy="518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String </a:t>
            </a:r>
            <a:r>
              <a:rPr lang="ko-KR" altLang="en-US" dirty="0"/>
              <a:t>변수 초기값으로 </a:t>
            </a:r>
            <a:r>
              <a:rPr lang="en-US" altLang="ko-KR" dirty="0"/>
              <a:t>null </a:t>
            </a:r>
            <a:r>
              <a:rPr lang="ko-KR" altLang="en-US" dirty="0"/>
              <a:t>대입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String </a:t>
            </a:r>
            <a:r>
              <a:rPr lang="ko-KR" altLang="en-US" dirty="0"/>
              <a:t>변수가</a:t>
            </a:r>
            <a:r>
              <a:rPr lang="en-US" altLang="ko-KR" dirty="0"/>
              <a:t> </a:t>
            </a:r>
            <a:r>
              <a:rPr lang="ko-KR" altLang="en-US" dirty="0"/>
              <a:t>참조하는 객체가 없음을 의미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참조를 잃은 </a:t>
            </a:r>
            <a:r>
              <a:rPr lang="en-US" altLang="ko-KR" dirty="0"/>
              <a:t>String </a:t>
            </a:r>
            <a:r>
              <a:rPr lang="ko-KR" altLang="en-US" dirty="0"/>
              <a:t>객체는 </a:t>
            </a:r>
            <a:r>
              <a:rPr lang="ko-KR" altLang="en-US" dirty="0">
                <a:solidFill>
                  <a:srgbClr val="C00000"/>
                </a:solidFill>
              </a:rPr>
              <a:t>쓰레기 </a:t>
            </a:r>
            <a:r>
              <a:rPr lang="ko-KR" altLang="en-US" dirty="0" err="1">
                <a:solidFill>
                  <a:srgbClr val="C00000"/>
                </a:solidFill>
              </a:rPr>
              <a:t>수집기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(Garbage Collector) </a:t>
            </a:r>
            <a:r>
              <a:rPr lang="ko-KR" altLang="en-US" dirty="0"/>
              <a:t>통해 메모리에서 자동 제거</a:t>
            </a: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 </a:t>
            </a:r>
            <a:r>
              <a:rPr lang="ko-KR" altLang="en-US"/>
              <a:t>타입</a:t>
            </a:r>
            <a:endParaRPr lang="ko-KR" altLang="en-US" dirty="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55" y="1853943"/>
            <a:ext cx="5638800" cy="66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688" y="2514600"/>
            <a:ext cx="5614167" cy="105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755" y="4191000"/>
            <a:ext cx="66294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6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05-2. </a:t>
            </a:r>
            <a:r>
              <a:rPr lang="ko-KR" altLang="en-US" b="1" dirty="0">
                <a:solidFill>
                  <a:schemeClr val="tx1"/>
                </a:solidFill>
              </a:rPr>
              <a:t>배열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300AE9-047F-44A2-B030-D0414CE73540}"/>
              </a:ext>
            </a:extLst>
          </p:cNvPr>
          <p:cNvGrpSpPr/>
          <p:nvPr/>
        </p:nvGrpSpPr>
        <p:grpSpPr>
          <a:xfrm>
            <a:off x="1963738" y="0"/>
            <a:ext cx="7855175" cy="3902076"/>
            <a:chOff x="1963738" y="0"/>
            <a:chExt cx="7855175" cy="390207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BCE8244-39A7-4C17-BC32-F247A64B648A}"/>
                </a:ext>
              </a:extLst>
            </p:cNvPr>
            <p:cNvSpPr/>
            <p:nvPr/>
          </p:nvSpPr>
          <p:spPr>
            <a:xfrm>
              <a:off x="1968501" y="0"/>
              <a:ext cx="7175499" cy="3846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972FF77-CF92-4802-A813-51F44AA23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3738" y="0"/>
              <a:ext cx="4894262" cy="3833966"/>
            </a:xfrm>
            <a:prstGeom prst="rect">
              <a:avLst/>
            </a:prstGeom>
          </p:spPr>
        </p:pic>
        <p:pic>
          <p:nvPicPr>
            <p:cNvPr id="12" name="그림 19">
              <a:extLst>
                <a:ext uri="{FF2B5EF4-FFF2-40B4-BE49-F238E27FC236}">
                  <a16:creationId xmlns:a16="http://schemas.microsoft.com/office/drawing/2014/main" id="{68623098-81DF-4ECD-8E2E-DC9601140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0" y="181770"/>
              <a:ext cx="3341913" cy="3720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9E5B25-AF70-4A97-A75F-4B1FEEB76315}"/>
              </a:ext>
            </a:extLst>
          </p:cNvPr>
          <p:cNvSpPr/>
          <p:nvPr/>
        </p:nvSpPr>
        <p:spPr>
          <a:xfrm>
            <a:off x="7602252" y="5627688"/>
            <a:ext cx="1091407" cy="77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1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28600" y="1016001"/>
            <a:ext cx="411480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시작하기 전에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배열이란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배열 선언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배열 생성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배열 길이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명령 라인 입력</a:t>
            </a:r>
            <a:endParaRPr lang="en-US" altLang="ko-KR" sz="2400" dirty="0"/>
          </a:p>
        </p:txBody>
      </p:sp>
      <p:sp>
        <p:nvSpPr>
          <p:cNvPr id="6147" name="내용 개체 틀 27"/>
          <p:cNvSpPr>
            <a:spLocks/>
          </p:cNvSpPr>
          <p:nvPr/>
        </p:nvSpPr>
        <p:spPr bwMode="auto">
          <a:xfrm>
            <a:off x="4480322" y="1044576"/>
            <a:ext cx="4114800" cy="5400675"/>
          </a:xfrm>
          <a:prstGeom prst="roundRect">
            <a:avLst>
              <a:gd name="adj" fmla="val 12995"/>
            </a:avLst>
          </a:prstGeom>
          <a:noFill/>
          <a:ln w="19050">
            <a:solidFill>
              <a:srgbClr val="60B9BC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spcAft>
                <a:spcPts val="200"/>
              </a:spcAft>
              <a:buClr>
                <a:srgbClr val="660033"/>
              </a:buClr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나눔스퀘어OTF" pitchFamily="34" charset="-127"/>
                <a:ea typeface="나눔스퀘어OTF" pitchFamily="34" charset="-127"/>
              </a:defRPr>
            </a:lvl1pPr>
            <a:lvl2pPr marL="539750" indent="-182563" latinLnBrk="1">
              <a:spcBef>
                <a:spcPct val="20000"/>
              </a:spcBef>
              <a:buClr>
                <a:srgbClr val="B1AE6B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나눔스퀘어OTF" pitchFamily="34" charset="-127"/>
                <a:ea typeface="나눔스퀘어OTF" pitchFamily="34" charset="-127"/>
              </a:defRPr>
            </a:lvl2pPr>
            <a:lvl3pPr marL="809625" indent="-182563" latinLnBrk="1">
              <a:spcBef>
                <a:spcPct val="20000"/>
              </a:spcBef>
              <a:buClr>
                <a:srgbClr val="ADB9AD"/>
              </a:buClr>
              <a:buChar char="•"/>
              <a:defRPr sz="1400">
                <a:solidFill>
                  <a:schemeClr val="tx1"/>
                </a:solidFill>
                <a:latin typeface="나눔스퀘어OTF" pitchFamily="34" charset="-127"/>
                <a:ea typeface="나눔스퀘어OTF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kumimoji="0" lang="ko-KR" altLang="en-US" sz="2400" dirty="0"/>
              <a:t>다차원 배열</a:t>
            </a:r>
            <a:endParaRPr kumimoji="0" lang="en-US" altLang="ko-KR" sz="2400" dirty="0"/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kumimoji="0" lang="ko-KR" altLang="en-US" sz="2400" dirty="0"/>
              <a:t>객체를 참조하는 배열</a:t>
            </a:r>
            <a:endParaRPr kumimoji="0" lang="en-US" altLang="ko-KR" sz="2400" dirty="0"/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kumimoji="0" lang="ko-KR" altLang="en-US" sz="2400" dirty="0"/>
              <a:t>배열 복사</a:t>
            </a:r>
            <a:endParaRPr kumimoji="0" lang="en-US" altLang="ko-KR" sz="2400" dirty="0"/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kumimoji="0" lang="ko-KR" altLang="en-US" sz="2400" dirty="0"/>
              <a:t>향상된 </a:t>
            </a:r>
            <a:r>
              <a:rPr kumimoji="0" lang="en-US" altLang="ko-KR" sz="2400" dirty="0"/>
              <a:t>for</a:t>
            </a:r>
            <a:r>
              <a:rPr kumimoji="0" lang="ko-KR" altLang="en-US" sz="2400" dirty="0"/>
              <a:t>문</a:t>
            </a:r>
            <a:endParaRPr kumimoji="0" lang="en-US" altLang="ko-KR" sz="2400" dirty="0"/>
          </a:p>
          <a:p>
            <a:pPr lvl="1">
              <a:lnSpc>
                <a:spcPct val="150000"/>
              </a:lnSpc>
              <a:spcAft>
                <a:spcPts val="200"/>
              </a:spcAft>
            </a:pPr>
            <a:r>
              <a:rPr kumimoji="0" lang="ko-KR" altLang="en-US" sz="2400" dirty="0"/>
              <a:t>키워드 </a:t>
            </a:r>
            <a:r>
              <a:rPr kumimoji="0" lang="ko-KR" altLang="en-US" sz="2400"/>
              <a:t>핵심 포인트</a:t>
            </a:r>
            <a:endParaRPr kumimoji="0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9859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4276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 smtClean="0"/>
              <a:t>많은 </a:t>
            </a:r>
            <a:r>
              <a:rPr lang="ko-KR" altLang="en-US" sz="1600" dirty="0"/>
              <a:t>양의 데이터를 적은 코드로 처리하는 배열에 대해 알아본다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많은 양의 데이터를 다루는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학생 </a:t>
            </a:r>
            <a:r>
              <a:rPr lang="en-US" altLang="ko-KR" dirty="0"/>
              <a:t>30</a:t>
            </a:r>
            <a:r>
              <a:rPr lang="ko-KR" altLang="en-US" dirty="0"/>
              <a:t>명의 성적을 저장하고 평균값을 구하려면</a:t>
            </a:r>
            <a:r>
              <a:rPr lang="en-US" altLang="ko-KR" dirty="0"/>
              <a:t>?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56CCD65-D70E-4E00-B0A2-73B34368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38" y="2960912"/>
            <a:ext cx="6312432" cy="180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FAA971-BA37-4087-94C2-AEB3D8DC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032047"/>
            <a:ext cx="3202837" cy="165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7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2999"/>
            <a:ext cx="8686800" cy="550386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배열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ko-KR" altLang="en-US" dirty="0"/>
              <a:t>데이터를 연속된 공간에 나열하고 각 데이터에 </a:t>
            </a:r>
            <a:r>
              <a:rPr lang="ko-KR" altLang="en-US" dirty="0">
                <a:solidFill>
                  <a:srgbClr val="FF0000"/>
                </a:solidFill>
              </a:rPr>
              <a:t>인덱스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lang="en-US" altLang="ko-KR" dirty="0"/>
              <a:t>) </a:t>
            </a:r>
            <a:r>
              <a:rPr lang="ko-KR" altLang="en-US" dirty="0"/>
              <a:t>부여한 자료구조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같은 타입의 데이터만 저장할 수 있음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한 번 생성된 배열은 길이를 늘리거나 줄일 수 없음</a:t>
            </a:r>
            <a:endParaRPr lang="en-US" altLang="ko-KR" dirty="0"/>
          </a:p>
          <a:p>
            <a:pPr lvl="1">
              <a:defRPr/>
            </a:pPr>
            <a:endParaRPr lang="en-US" altLang="ko-KR" sz="800" dirty="0"/>
          </a:p>
          <a:p>
            <a:pPr lvl="1">
              <a:defRPr/>
            </a:pPr>
            <a:r>
              <a:rPr lang="en-US" altLang="ko-KR" dirty="0"/>
              <a:t>score </a:t>
            </a:r>
            <a:r>
              <a:rPr lang="ko-KR" altLang="en-US" dirty="0"/>
              <a:t>배열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for</a:t>
            </a:r>
            <a:r>
              <a:rPr lang="ko-KR" altLang="en-US" dirty="0"/>
              <a:t>문을 이용한 배열 처리</a:t>
            </a: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01367"/>
            <a:ext cx="4267200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75729"/>
            <a:ext cx="4419600" cy="140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76400" y="3124200"/>
            <a:ext cx="838691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dirty="0"/>
              <a:t>score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2590800" y="3276600"/>
            <a:ext cx="6096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19363" y="2883693"/>
            <a:ext cx="7537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rgbClr val="FF0000"/>
                </a:solidFill>
              </a:rPr>
              <a:t>0x1000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6662" y="2831812"/>
            <a:ext cx="5581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rgbClr val="FF0000"/>
                </a:solidFill>
              </a:rPr>
              <a:t>0x60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800" y="5187372"/>
            <a:ext cx="333456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</a:rPr>
              <a:t>Int</a:t>
            </a:r>
            <a:r>
              <a:rPr lang="en-US" altLang="ko-KR" sz="1400" dirty="0" smtClean="0">
                <a:solidFill>
                  <a:schemeClr val="bg1"/>
                </a:solidFill>
              </a:rPr>
              <a:t> [] score = {0,1,2,3,4,5,6,…..29};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0723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0724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0725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30727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</a:rPr>
              <a:t>01-3. </a:t>
            </a:r>
            <a:r>
              <a:rPr lang="ko-KR" altLang="en-US" b="1" smtClean="0">
                <a:solidFill>
                  <a:schemeClr val="tx1"/>
                </a:solidFill>
              </a:rPr>
              <a:t>자바 프로그램 개발 과정</a:t>
            </a:r>
            <a:r>
              <a:rPr lang="en-US" altLang="ko-KR" b="1" smtClean="0">
                <a:solidFill>
                  <a:schemeClr val="tx1"/>
                </a:solidFill>
              </a:rPr>
              <a:t> </a:t>
            </a:r>
            <a:endParaRPr lang="ko-KR" altLang="en-US" b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D7272200-E70D-4521-96A7-E744B3CEB041}"/>
                  </a:ext>
                </a:extLst>
              </p14:cNvPr>
              <p14:cNvContentPartPr/>
              <p14:nvPr/>
            </p14:nvContentPartPr>
            <p14:xfrm>
              <a:off x="7898705" y="3460375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D7272200-E70D-4521-96A7-E744B3CEB0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9705" y="3451375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15E04E1A-50ED-4558-8DEE-894E512AB0E5}"/>
                  </a:ext>
                </a:extLst>
              </p14:cNvPr>
              <p14:cNvContentPartPr/>
              <p14:nvPr/>
            </p14:nvContentPartPr>
            <p14:xfrm>
              <a:off x="-415495" y="3143935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15E04E1A-50ED-4558-8DEE-894E512AB0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24495" y="3134935"/>
                <a:ext cx="18360" cy="18360"/>
              </a:xfrm>
              <a:prstGeom prst="rect">
                <a:avLst/>
              </a:prstGeom>
            </p:spPr>
          </p:pic>
        </mc:Fallback>
      </mc:AlternateContent>
      <p:pic>
        <p:nvPicPr>
          <p:cNvPr id="30730" name="그림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0"/>
            <a:ext cx="3822700" cy="38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2999"/>
            <a:ext cx="8686800" cy="5503863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배열 변수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 sz="1400" dirty="0"/>
              <a:t>참조할 배열 객체 없는 경우 배열 변수는 </a:t>
            </a:r>
            <a:r>
              <a:rPr lang="en-US" altLang="ko-KR" sz="1400" dirty="0"/>
              <a:t>null </a:t>
            </a:r>
            <a:r>
              <a:rPr lang="ko-KR" altLang="en-US" sz="1400"/>
              <a:t>값으로 초기화</a:t>
            </a:r>
            <a:endParaRPr lang="en-US" altLang="ko-KR" sz="1400"/>
          </a:p>
          <a:p>
            <a:pPr lvl="1"/>
            <a:endParaRPr lang="en-US" altLang="ko-KR" sz="1200"/>
          </a:p>
          <a:p>
            <a:pPr lvl="1"/>
            <a:endParaRPr lang="en-US" altLang="ko-KR" sz="1200"/>
          </a:p>
          <a:p>
            <a:endParaRPr lang="en-US" altLang="ko-KR">
              <a:solidFill>
                <a:srgbClr val="C00000"/>
              </a:solidFill>
            </a:endParaRPr>
          </a:p>
          <a:p>
            <a:r>
              <a:rPr lang="ko-KR" altLang="en-US">
                <a:solidFill>
                  <a:srgbClr val="C00000"/>
                </a:solidFill>
              </a:rPr>
              <a:t>배열 생성</a:t>
            </a:r>
            <a:endParaRPr lang="en-US" altLang="ko-KR">
              <a:solidFill>
                <a:srgbClr val="C00000"/>
              </a:solidFill>
            </a:endParaRPr>
          </a:p>
          <a:p>
            <a:pPr lvl="1"/>
            <a:r>
              <a:rPr lang="ko-KR" altLang="en-US" sz="1400"/>
              <a:t>값 목록으로 배열 생성</a:t>
            </a:r>
            <a:endParaRPr lang="en-US" altLang="ko-KR" sz="1400"/>
          </a:p>
          <a:p>
            <a:pPr lvl="1"/>
            <a:endParaRPr lang="en-US" altLang="ko-KR" sz="1400"/>
          </a:p>
          <a:p>
            <a:pPr lvl="1"/>
            <a:endParaRPr lang="en-US" altLang="ko-KR" sz="1400"/>
          </a:p>
          <a:p>
            <a:pPr lvl="1"/>
            <a:r>
              <a:rPr lang="en-US" altLang="ko-KR" sz="1400"/>
              <a:t>new </a:t>
            </a:r>
            <a:r>
              <a:rPr lang="ko-KR" altLang="en-US" sz="1400"/>
              <a:t>연산자를 이용해서 배열 생성</a:t>
            </a:r>
            <a:endParaRPr lang="en-US" altLang="ko-KR" sz="1200"/>
          </a:p>
          <a:p>
            <a:pPr lvl="1"/>
            <a:endParaRPr lang="ko-KR" altLang="en-US" sz="1200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선언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615258"/>
            <a:ext cx="556260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3078117"/>
            <a:ext cx="2514601" cy="42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8C2A7C-71DC-4DB9-8057-C26B4937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19" y="4515261"/>
            <a:ext cx="491046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D72943E-B981-4BD5-ABC7-3AED4B78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6" y="5471343"/>
            <a:ext cx="6694134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07A7D2-1F21-422F-BCFB-9DA58060374D}"/>
              </a:ext>
            </a:extLst>
          </p:cNvPr>
          <p:cNvSpPr/>
          <p:nvPr/>
        </p:nvSpPr>
        <p:spPr>
          <a:xfrm>
            <a:off x="5715000" y="4515261"/>
            <a:ext cx="1828800" cy="1656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0945B50A-1280-4D75-88B7-642AA7C0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179102"/>
            <a:ext cx="3501650" cy="112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410200" y="3532503"/>
            <a:ext cx="1828800" cy="658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4800600" y="3657600"/>
            <a:ext cx="228600" cy="457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9199"/>
            <a:ext cx="4800600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/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값 목록을 이용해서 배열 생성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marL="267891" lvl="1" indent="0">
              <a:buNone/>
            </a:pPr>
            <a:r>
              <a:rPr lang="en-US" altLang="ko-KR" sz="1200" dirty="0"/>
              <a:t>     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[]</a:t>
            </a:r>
            <a:r>
              <a:rPr lang="ko-KR" altLang="en-US" sz="1200" dirty="0"/>
              <a:t> </a:t>
            </a:r>
            <a:r>
              <a:rPr lang="en-US" altLang="ko-KR" sz="1200" dirty="0"/>
              <a:t>scores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{</a:t>
            </a:r>
            <a:r>
              <a:rPr lang="ko-KR" altLang="en-US" sz="1200" dirty="0"/>
              <a:t> </a:t>
            </a:r>
            <a:r>
              <a:rPr lang="en-US" altLang="ko-KR" sz="1200" dirty="0"/>
              <a:t>90,</a:t>
            </a:r>
            <a:r>
              <a:rPr lang="ko-KR" altLang="en-US" sz="1200" dirty="0"/>
              <a:t> </a:t>
            </a:r>
            <a:r>
              <a:rPr lang="en-US" altLang="ko-KR" sz="1200" dirty="0"/>
              <a:t>95,</a:t>
            </a:r>
            <a:r>
              <a:rPr lang="ko-KR" altLang="en-US" sz="1200" dirty="0"/>
              <a:t> </a:t>
            </a:r>
            <a:r>
              <a:rPr lang="en-US" altLang="ko-KR" sz="1200" dirty="0"/>
              <a:t>87,</a:t>
            </a:r>
            <a:r>
              <a:rPr lang="ko-KR" altLang="en-US" sz="1200" dirty="0"/>
              <a:t> </a:t>
            </a:r>
            <a:r>
              <a:rPr lang="en-US" altLang="ko-KR" sz="1200" dirty="0"/>
              <a:t>93,</a:t>
            </a:r>
            <a:r>
              <a:rPr lang="ko-KR" altLang="en-US" sz="1200" dirty="0"/>
              <a:t> </a:t>
            </a:r>
            <a:r>
              <a:rPr lang="en-US" altLang="ko-KR" sz="1200" dirty="0"/>
              <a:t>…</a:t>
            </a:r>
            <a:r>
              <a:rPr lang="ko-KR" altLang="en-US" sz="1200" dirty="0"/>
              <a:t> </a:t>
            </a:r>
            <a:r>
              <a:rPr lang="en-US" altLang="ko-KR" sz="1200" dirty="0"/>
              <a:t>};</a:t>
            </a:r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배열 변수 선언한 뒤에는 다른 </a:t>
            </a:r>
            <a:r>
              <a:rPr lang="ko-KR" altLang="en-US" dirty="0" err="1"/>
              <a:t>실행문에서</a:t>
            </a:r>
            <a:r>
              <a:rPr lang="ko-KR" altLang="en-US" dirty="0"/>
              <a:t> 값 목록으로 배열 생성 불가능</a:t>
            </a: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배열 변수 미리 선언한 후 값 목록이 나중에 결정되는 경우</a:t>
            </a:r>
            <a:endParaRPr lang="en-US" altLang="ko-KR" dirty="0"/>
          </a:p>
          <a:p>
            <a:pPr lvl="2"/>
            <a:r>
              <a:rPr lang="en-US" altLang="ko-KR" dirty="0"/>
              <a:t>new </a:t>
            </a:r>
            <a:r>
              <a:rPr lang="ko-KR" altLang="en-US" dirty="0"/>
              <a:t>연산자 사용하여 값 목록 지정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생성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67" y="3296372"/>
            <a:ext cx="7008670" cy="76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1" y="4876801"/>
            <a:ext cx="6983666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1" y="5483841"/>
            <a:ext cx="6949129" cy="80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6D3D239-1193-4193-9178-D008E3B4F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66" y="1647332"/>
            <a:ext cx="5178067" cy="56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945B50A-1280-4D75-88B7-642AA7C0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822" y="1259352"/>
            <a:ext cx="3501650" cy="112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F86577-0DEA-48E5-8D5B-27F4FF3AFF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146" y="2402185"/>
            <a:ext cx="1373937" cy="2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2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4876800" cy="50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0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new </a:t>
            </a:r>
            <a:r>
              <a:rPr lang="ko-KR" altLang="en-US" dirty="0">
                <a:solidFill>
                  <a:srgbClr val="C00000"/>
                </a:solidFill>
              </a:rPr>
              <a:t>연산자로 배열 생성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 sz="1400" dirty="0"/>
              <a:t>배열 변수가 선언된 경우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r>
              <a:rPr lang="en-US" altLang="ko-KR" sz="1400" dirty="0"/>
              <a:t>new </a:t>
            </a:r>
            <a:r>
              <a:rPr lang="ko-KR" altLang="en-US" sz="1400" dirty="0"/>
              <a:t>연산자로 배열 처음 생성할 때 배열은 자동적으로 기본값으로 </a:t>
            </a:r>
            <a:r>
              <a:rPr lang="ko-KR" altLang="en-US" sz="1400" dirty="0" err="1"/>
              <a:t>초기화됨</a:t>
            </a:r>
            <a:endParaRPr lang="en-US" altLang="ko-KR" sz="1400" dirty="0"/>
          </a:p>
          <a:p>
            <a:pPr lvl="2"/>
            <a:r>
              <a:rPr lang="en-US" altLang="ko-KR" sz="1250" dirty="0" err="1"/>
              <a:t>int</a:t>
            </a:r>
            <a:r>
              <a:rPr lang="en-US" altLang="ko-KR" sz="1250" dirty="0"/>
              <a:t> </a:t>
            </a:r>
            <a:r>
              <a:rPr lang="ko-KR" altLang="en-US" sz="1250" dirty="0"/>
              <a:t>배열</a:t>
            </a:r>
            <a:endParaRPr lang="en-US" altLang="ko-KR" sz="1250" dirty="0"/>
          </a:p>
          <a:p>
            <a:pPr lvl="2"/>
            <a:endParaRPr lang="en-US" altLang="ko-KR" sz="1250" dirty="0"/>
          </a:p>
          <a:p>
            <a:pPr lvl="2"/>
            <a:endParaRPr lang="en-US" altLang="ko-KR" sz="1250" dirty="0"/>
          </a:p>
          <a:p>
            <a:pPr lvl="2"/>
            <a:r>
              <a:rPr lang="en-US" altLang="ko-KR" sz="1250" dirty="0"/>
              <a:t>String </a:t>
            </a:r>
            <a:r>
              <a:rPr lang="ko-KR" altLang="en-US" sz="1250" dirty="0"/>
              <a:t>배열</a:t>
            </a:r>
            <a:endParaRPr lang="en-US" altLang="ko-KR" sz="1250" dirty="0"/>
          </a:p>
          <a:p>
            <a:pPr lvl="2"/>
            <a:endParaRPr lang="en-US" altLang="ko-KR" sz="1250" dirty="0"/>
          </a:p>
          <a:p>
            <a:pPr lvl="2"/>
            <a:endParaRPr lang="en-US" altLang="ko-KR" sz="1250" dirty="0"/>
          </a:p>
          <a:p>
            <a:pPr lvl="2"/>
            <a:endParaRPr lang="en-US" altLang="ko-KR" sz="1250" dirty="0"/>
          </a:p>
          <a:p>
            <a:pPr lvl="1"/>
            <a:r>
              <a:rPr lang="ko-KR" altLang="en-US" sz="1400" dirty="0"/>
              <a:t>배열 생성 후 특정 인덱스 위치에 새 값 저장</a:t>
            </a:r>
            <a:endParaRPr lang="en-US" altLang="ko-KR" sz="1400" dirty="0"/>
          </a:p>
          <a:p>
            <a:pPr lvl="2"/>
            <a:endParaRPr lang="en-US" altLang="ko-KR" sz="1250" dirty="0"/>
          </a:p>
          <a:p>
            <a:pPr lvl="1"/>
            <a:endParaRPr lang="ko-KR" altLang="en-US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생성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1" y="1615216"/>
            <a:ext cx="6427383" cy="51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0" y="2514601"/>
            <a:ext cx="6427383" cy="73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3D49B5C-E963-4403-9A25-88476F048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16" y="3969719"/>
            <a:ext cx="6303169" cy="51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B95A4A7-84E6-45C8-A647-C18095D9A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47" y="3814853"/>
            <a:ext cx="4204353" cy="80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EC8061F7-9F3F-4F15-84C2-2990F7BAD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16" y="4799806"/>
            <a:ext cx="5838883" cy="61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3E7CBB8E-DE70-4FF4-BBDE-48872717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47" y="4681917"/>
            <a:ext cx="4191000" cy="78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C9FDE6-4B3C-471F-BF18-0B605EDD1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5847873"/>
            <a:ext cx="1371600" cy="496779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5234E77E-5E74-4198-9C7F-4A165D39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336" y="1175534"/>
            <a:ext cx="5029200" cy="2184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6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new </a:t>
            </a:r>
            <a:r>
              <a:rPr lang="ko-KR" altLang="en-US" dirty="0">
                <a:solidFill>
                  <a:srgbClr val="C00000"/>
                </a:solidFill>
              </a:rPr>
              <a:t>연산자로 배열 생성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2"/>
            <a:endParaRPr lang="en-US" altLang="ko-KR" sz="1250" dirty="0"/>
          </a:p>
          <a:p>
            <a:pPr lvl="1"/>
            <a:endParaRPr lang="ko-KR" altLang="en-US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142307"/>
            <a:ext cx="5410200" cy="52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smtClean="0">
                <a:solidFill>
                  <a:srgbClr val="C00000"/>
                </a:solidFill>
              </a:rPr>
              <a:t>배열 길이 </a:t>
            </a:r>
            <a:endParaRPr lang="en-US" altLang="ko-KR" dirty="0"/>
          </a:p>
          <a:p>
            <a:pPr marL="267891" lvl="1" indent="0">
              <a:buNone/>
            </a:pPr>
            <a:endParaRPr lang="en-US" altLang="ko-KR" dirty="0"/>
          </a:p>
          <a:p>
            <a:pPr lvl="2"/>
            <a:endParaRPr lang="en-US" altLang="ko-KR" sz="1250" dirty="0"/>
          </a:p>
          <a:p>
            <a:pPr lvl="1"/>
            <a:endParaRPr lang="ko-KR" altLang="en-US" sz="1400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42307"/>
            <a:ext cx="6038850" cy="5294111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096E4205-FC95-49E1-AE84-AF96220CF8B0}"/>
              </a:ext>
            </a:extLst>
          </p:cNvPr>
          <p:cNvSpPr txBox="1">
            <a:spLocks/>
          </p:cNvSpPr>
          <p:nvPr/>
        </p:nvSpPr>
        <p:spPr>
          <a:xfrm>
            <a:off x="-152400" y="2658678"/>
            <a:ext cx="4495800" cy="584474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0" lang="ko-KR" altLang="en-US" sz="1200" dirty="0"/>
              <a:t>배열 길이</a:t>
            </a:r>
            <a:r>
              <a:rPr kumimoji="0" lang="en-US" altLang="ko-KR" sz="1200" dirty="0"/>
              <a:t>: </a:t>
            </a:r>
            <a:r>
              <a:rPr kumimoji="0" lang="ko-KR" altLang="en-US" sz="1200" dirty="0"/>
              <a:t>배열에 저장할 수 있는 전체 요소 수</a:t>
            </a:r>
            <a:endParaRPr kumimoji="0"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DC5083-8504-4EC2-BCC3-F5BE7B4DC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981130"/>
            <a:ext cx="2331756" cy="5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main</a:t>
            </a:r>
            <a:r>
              <a:rPr lang="en-US" altLang="ko-KR">
                <a:solidFill>
                  <a:srgbClr val="C00000"/>
                </a:solidFill>
              </a:rPr>
              <a:t>() </a:t>
            </a:r>
            <a:r>
              <a:rPr lang="ko-KR" altLang="en-US">
                <a:solidFill>
                  <a:srgbClr val="C00000"/>
                </a:solidFill>
              </a:rPr>
              <a:t>메소드의</a:t>
            </a:r>
            <a:r>
              <a:rPr lang="ko-KR" altLang="en-US"/>
              <a:t> </a:t>
            </a:r>
            <a:r>
              <a:rPr lang="en-US" altLang="ko-KR" dirty="0">
                <a:solidFill>
                  <a:srgbClr val="C00000"/>
                </a:solidFill>
              </a:rPr>
              <a:t>String</a:t>
            </a:r>
            <a:r>
              <a:rPr lang="en-US" altLang="ko-KR">
                <a:solidFill>
                  <a:srgbClr val="C00000"/>
                </a:solidFill>
              </a:rPr>
              <a:t>[] args </a:t>
            </a:r>
            <a:r>
              <a:rPr lang="ko-KR" altLang="en-US">
                <a:solidFill>
                  <a:srgbClr val="C00000"/>
                </a:solidFill>
              </a:rPr>
              <a:t>매개변수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실행할 때 명령라인 매개값을 주지 않았을 경우</a:t>
            </a:r>
            <a:endParaRPr lang="en-US" altLang="ko-KR" dirty="0"/>
          </a:p>
          <a:p>
            <a:pPr lvl="2"/>
            <a:r>
              <a:rPr lang="ko-KR" altLang="en-US"/>
              <a:t>길이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en-US" altLang="ko-KR" dirty="0"/>
              <a:t>String </a:t>
            </a:r>
            <a:r>
              <a:rPr lang="ko-KR" altLang="en-US" dirty="0"/>
              <a:t>배열</a:t>
            </a:r>
            <a:r>
              <a:rPr lang="en-US" altLang="ko-KR" dirty="0"/>
              <a:t> </a:t>
            </a:r>
            <a:r>
              <a:rPr lang="ko-KR" altLang="en-US" dirty="0"/>
              <a:t>생성 후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/>
              <a:t>호출 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실행할 때 명령라인 매개값을 주었을 경우</a:t>
            </a:r>
            <a:endParaRPr lang="ko-KR" altLang="en-US" dirty="0"/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 라인 입력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F3800D-4821-4093-BB56-38E6737F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54035"/>
            <a:ext cx="2590800" cy="144855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77AD745-DEA4-4A2B-819C-2EBE08372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3096249"/>
            <a:ext cx="5791200" cy="32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44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main() </a:t>
            </a:r>
            <a:r>
              <a:rPr lang="ko-KR" altLang="en-US" dirty="0" err="1">
                <a:solidFill>
                  <a:srgbClr val="C00000"/>
                </a:solidFill>
              </a:rPr>
              <a:t>메소드의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C00000"/>
                </a:solidFill>
              </a:rPr>
              <a:t>String[] </a:t>
            </a:r>
            <a:r>
              <a:rPr lang="en-US" altLang="ko-KR" dirty="0" err="1">
                <a:solidFill>
                  <a:srgbClr val="C00000"/>
                </a:solidFill>
              </a:rPr>
              <a:t>args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매개변수 실행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 라인 입력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752600"/>
            <a:ext cx="3105452" cy="2133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63" y="4267200"/>
            <a:ext cx="3362325" cy="1828800"/>
          </a:xfrm>
          <a:prstGeom prst="rect">
            <a:avLst/>
          </a:prstGeom>
        </p:spPr>
      </p:pic>
      <p:sp>
        <p:nvSpPr>
          <p:cNvPr id="2" name="아래쪽 화살표 1"/>
          <p:cNvSpPr/>
          <p:nvPr/>
        </p:nvSpPr>
        <p:spPr>
          <a:xfrm>
            <a:off x="1905001" y="3886200"/>
            <a:ext cx="228600" cy="2873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87" y="1981200"/>
            <a:ext cx="2743200" cy="1524000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13473094">
            <a:off x="4211031" y="3088642"/>
            <a:ext cx="226583" cy="119936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240" y="3799860"/>
            <a:ext cx="1487490" cy="9346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887" y="5350868"/>
            <a:ext cx="1436113" cy="724001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575535" y="3315747"/>
            <a:ext cx="215665" cy="4372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5571074" y="4857390"/>
            <a:ext cx="220126" cy="4372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5322381"/>
            <a:ext cx="1104900" cy="10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9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main() </a:t>
            </a:r>
            <a:r>
              <a:rPr lang="ko-KR" altLang="en-US" dirty="0" err="1">
                <a:solidFill>
                  <a:srgbClr val="C00000"/>
                </a:solidFill>
              </a:rPr>
              <a:t>메소드의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C00000"/>
                </a:solidFill>
              </a:rPr>
              <a:t>String[] </a:t>
            </a:r>
            <a:r>
              <a:rPr lang="en-US" altLang="ko-KR" dirty="0" err="1">
                <a:solidFill>
                  <a:srgbClr val="C00000"/>
                </a:solidFill>
              </a:rPr>
              <a:t>args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매개변수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2253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 라인 입력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8602"/>
          <a:stretch/>
        </p:blipFill>
        <p:spPr>
          <a:xfrm>
            <a:off x="838200" y="1676400"/>
            <a:ext cx="4829175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8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ko-KR" altLang="en-US" sz="2400" smtClean="0"/>
              <a:t>시작하기 전에</a:t>
            </a:r>
            <a:endParaRPr lang="en-US" altLang="ko-KR" sz="240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smtClean="0"/>
              <a:t>바이트 코드 파일과 자바 가상 기계</a:t>
            </a:r>
            <a:endParaRPr lang="en-US" altLang="ko-KR" sz="240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smtClean="0"/>
              <a:t>프로젝트 생성부터 실행까지</a:t>
            </a:r>
            <a:endParaRPr lang="en-US" altLang="ko-KR" sz="240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smtClean="0"/>
              <a:t>프로그램 소스 분석</a:t>
            </a:r>
            <a:endParaRPr lang="en-US" altLang="ko-KR" sz="240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smtClean="0"/>
              <a:t>주석 사용하기</a:t>
            </a:r>
            <a:endParaRPr lang="en-US" altLang="ko-KR" sz="240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smtClean="0"/>
              <a:t>실행문과 세미콜론</a:t>
            </a:r>
            <a:r>
              <a:rPr lang="en-US" altLang="ko-KR" sz="2400" smtClean="0"/>
              <a:t>(;)</a:t>
            </a:r>
          </a:p>
          <a:p>
            <a:pPr lvl="1" indent="-136525">
              <a:lnSpc>
                <a:spcPct val="150000"/>
              </a:lnSpc>
            </a:pPr>
            <a:r>
              <a:rPr lang="ko-KR" altLang="en-US" sz="2400" smtClean="0"/>
              <a:t>좀 더 알아보기</a:t>
            </a:r>
            <a:endParaRPr lang="en-US" altLang="ko-KR" sz="2400" smtClean="0"/>
          </a:p>
          <a:p>
            <a:pPr lvl="1" indent="-136525">
              <a:lnSpc>
                <a:spcPct val="150000"/>
              </a:lnSpc>
            </a:pPr>
            <a:r>
              <a:rPr lang="ko-KR" altLang="en-US" sz="2400" smtClean="0"/>
              <a:t>키워드로 끝내는 핵심 포인트</a:t>
            </a:r>
            <a:endParaRPr lang="en-US" altLang="ko-KR" sz="2400" smtClean="0"/>
          </a:p>
        </p:txBody>
      </p:sp>
      <p:sp>
        <p:nvSpPr>
          <p:cNvPr id="32771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215" y="3429000"/>
            <a:ext cx="5467484" cy="306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2</a:t>
            </a:r>
            <a:r>
              <a:rPr lang="ko-KR" altLang="en-US" dirty="0">
                <a:solidFill>
                  <a:srgbClr val="C00000"/>
                </a:solidFill>
              </a:rPr>
              <a:t>차원 배열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행렬 구조</a:t>
            </a:r>
            <a:endParaRPr lang="en-US" altLang="ko-KR" dirty="0"/>
          </a:p>
          <a:p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lvl="2"/>
            <a:r>
              <a:rPr lang="en-US" altLang="ko-KR" dirty="0"/>
              <a:t>- </a:t>
            </a:r>
            <a:r>
              <a:rPr lang="ko-KR" altLang="en-US" dirty="0"/>
              <a:t>구현 방법</a:t>
            </a:r>
            <a:r>
              <a:rPr lang="en-US" altLang="ko-KR" dirty="0"/>
              <a:t>: 1</a:t>
            </a:r>
            <a:r>
              <a:rPr lang="ko-KR" altLang="en-US" dirty="0"/>
              <a:t>차원 배열이 다시 </a:t>
            </a:r>
            <a:r>
              <a:rPr lang="en-US" altLang="ko-KR" dirty="0"/>
              <a:t>1</a:t>
            </a:r>
            <a:r>
              <a:rPr lang="ko-KR" altLang="en-US" dirty="0"/>
              <a:t>차원 배열을 참조</a:t>
            </a:r>
            <a:endParaRPr lang="en-US" altLang="ko-KR" dirty="0"/>
          </a:p>
        </p:txBody>
      </p:sp>
      <p:sp>
        <p:nvSpPr>
          <p:cNvPr id="2969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다차원 배열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701" y="1299219"/>
            <a:ext cx="2171700" cy="212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7" y="2298400"/>
            <a:ext cx="4479315" cy="72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FE51F2C-A0A8-47A0-BEF2-4F0E14A9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96" y="5131905"/>
            <a:ext cx="2649748" cy="887895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5AD2348-D5D1-4A2B-961A-1473769B1F0D}"/>
              </a:ext>
            </a:extLst>
          </p:cNvPr>
          <p:cNvSpPr/>
          <p:nvPr/>
        </p:nvSpPr>
        <p:spPr>
          <a:xfrm>
            <a:off x="5396279" y="2583905"/>
            <a:ext cx="7239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0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marL="267891" lvl="1" indent="0">
              <a:buNone/>
            </a:pPr>
            <a:endParaRPr lang="en-US" altLang="ko-KR" dirty="0"/>
          </a:p>
          <a:p>
            <a:pPr lvl="1"/>
            <a:r>
              <a:rPr lang="ko-KR" altLang="en-US"/>
              <a:t>계단식 </a:t>
            </a:r>
            <a:r>
              <a:rPr lang="ko-KR" altLang="en-US" dirty="0"/>
              <a:t>구조</a:t>
            </a:r>
          </a:p>
        </p:txBody>
      </p:sp>
      <p:sp>
        <p:nvSpPr>
          <p:cNvPr id="307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다차원 배열</a:t>
            </a:r>
          </a:p>
        </p:txBody>
      </p:sp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589059"/>
            <a:ext cx="4800600" cy="106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FBE9EEC-68E9-4F15-B200-5FE0B4B0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8118" y="2590801"/>
            <a:ext cx="5777893" cy="334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32DAC55-DA34-4258-AD09-5AD4E2C39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62976"/>
            <a:ext cx="2966765" cy="99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5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 sz="800" dirty="0"/>
          </a:p>
          <a:p>
            <a:pPr lvl="1"/>
            <a:r>
              <a:rPr lang="ko-KR" altLang="en-US"/>
              <a:t>값 목록을 이용한 </a:t>
            </a:r>
            <a:r>
              <a:rPr lang="en-US" altLang="ko-KR"/>
              <a:t>2</a:t>
            </a:r>
            <a:r>
              <a:rPr lang="ko-KR" altLang="en-US"/>
              <a:t>차원 배열 생성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다차원 배열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64" y="1676400"/>
            <a:ext cx="6631696" cy="117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64" y="2908565"/>
            <a:ext cx="6554391" cy="59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64" y="3566008"/>
            <a:ext cx="6554391" cy="100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 sz="800" dirty="0"/>
          </a:p>
          <a:p>
            <a:pPr lvl="2"/>
            <a:endParaRPr lang="ko-KR" altLang="en-US" dirty="0"/>
          </a:p>
        </p:txBody>
      </p:sp>
      <p:sp>
        <p:nvSpPr>
          <p:cNvPr id="327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다차원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22388"/>
            <a:ext cx="63722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참조 타입 배열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/>
              <a:t>요소에 값</a:t>
            </a:r>
            <a:r>
              <a:rPr lang="en-US" altLang="ko-KR"/>
              <a:t>(</a:t>
            </a:r>
            <a:r>
              <a:rPr lang="ko-KR" altLang="en-US"/>
              <a:t>정수</a:t>
            </a:r>
            <a:r>
              <a:rPr lang="en-US" altLang="ko-KR"/>
              <a:t>, </a:t>
            </a:r>
            <a:r>
              <a:rPr lang="ko-KR" altLang="en-US"/>
              <a:t>실수</a:t>
            </a:r>
            <a:r>
              <a:rPr lang="en-US" altLang="ko-KR"/>
              <a:t>, </a:t>
            </a:r>
            <a:r>
              <a:rPr lang="ko-KR" altLang="en-US"/>
              <a:t>논리값</a:t>
            </a:r>
            <a:r>
              <a:rPr lang="en-US" altLang="ko-KR"/>
              <a:t>)</a:t>
            </a:r>
            <a:r>
              <a:rPr lang="ko-KR" altLang="en-US"/>
              <a:t>을 저장하지 않고</a:t>
            </a:r>
            <a:r>
              <a:rPr lang="en-US" altLang="ko-KR"/>
              <a:t>, </a:t>
            </a:r>
            <a:r>
              <a:rPr lang="ko-KR" altLang="en-US"/>
              <a:t>객체의 번지를 </a:t>
            </a:r>
            <a:r>
              <a:rPr lang="ko-KR" altLang="en-US" dirty="0"/>
              <a:t>가지고 있음</a:t>
            </a:r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참조하는 배열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B1667-4F65-4C08-8700-0F11E451E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0" y="2209800"/>
            <a:ext cx="3555006" cy="12192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7C7C2E7-68FC-49B5-9149-BAF4F080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81200"/>
            <a:ext cx="4625475" cy="26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3F9427-5B21-4D59-9CF6-049576C6A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52" y="4770783"/>
            <a:ext cx="7066246" cy="11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참조 타입 </a:t>
            </a:r>
            <a:r>
              <a:rPr lang="ko-KR" altLang="en-US" dirty="0" smtClean="0">
                <a:solidFill>
                  <a:srgbClr val="C00000"/>
                </a:solidFill>
              </a:rPr>
              <a:t>배열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337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객체를 참조하는 배열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45910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5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복사</a:t>
            </a:r>
          </a:p>
        </p:txBody>
      </p:sp>
      <p:sp>
        <p:nvSpPr>
          <p:cNvPr id="37891" name="내용 개체 틀 3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배열 복사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for</a:t>
            </a:r>
            <a:r>
              <a:rPr lang="ko-KR" altLang="en-US" dirty="0"/>
              <a:t>문을 이용해서 요소 하나 하나를 복사</a:t>
            </a:r>
            <a:endParaRPr lang="en-US" altLang="ko-KR" dirty="0"/>
          </a:p>
          <a:p>
            <a:pPr lvl="1"/>
            <a:r>
              <a:rPr lang="en-US" altLang="ko-KR" dirty="0" err="1"/>
              <a:t>System.arraycopy</a:t>
            </a:r>
            <a:r>
              <a:rPr lang="en-US" altLang="ko-KR" dirty="0"/>
              <a:t>()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이용한 복사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4114800" cy="4953000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3886200" y="17526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8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복사</a:t>
            </a:r>
          </a:p>
        </p:txBody>
      </p:sp>
      <p:sp>
        <p:nvSpPr>
          <p:cNvPr id="37891" name="내용 개체 틀 3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배열 복사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for</a:t>
            </a:r>
            <a:r>
              <a:rPr lang="ko-KR" altLang="en-US" dirty="0"/>
              <a:t>문을 이용해서 요소 하나 하나를 복사</a:t>
            </a:r>
            <a:endParaRPr lang="en-US" altLang="ko-KR" dirty="0"/>
          </a:p>
          <a:p>
            <a:pPr lvl="1"/>
            <a:r>
              <a:rPr lang="en-US" altLang="ko-KR" dirty="0" err="1"/>
              <a:t>System.arraycopy</a:t>
            </a:r>
            <a:r>
              <a:rPr lang="en-US" altLang="ko-KR" dirty="0"/>
              <a:t>()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이용한 복사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77FFFA-850D-485B-BA10-E64D8EABD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8" y="2362200"/>
            <a:ext cx="66865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230351-DF07-4A97-95B6-6701F04D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131909"/>
            <a:ext cx="5552381" cy="11428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EA4B55-6E18-4F87-B1D0-C4C355E35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4274766"/>
            <a:ext cx="3668372" cy="21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71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복사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5753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향상된 </a:t>
            </a:r>
            <a:r>
              <a:rPr lang="en-US" altLang="ko-KR" dirty="0">
                <a:solidFill>
                  <a:srgbClr val="C00000"/>
                </a:solidFill>
              </a:rPr>
              <a:t>for</a:t>
            </a:r>
            <a:r>
              <a:rPr lang="ko-KR" altLang="en-US" dirty="0">
                <a:solidFill>
                  <a:srgbClr val="C00000"/>
                </a:solidFill>
              </a:rPr>
              <a:t>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배열이나 컬렉션을 좀 더 쉽게 처리</a:t>
            </a:r>
            <a:endParaRPr lang="en-US" altLang="ko-KR" dirty="0"/>
          </a:p>
          <a:p>
            <a:pPr lvl="1"/>
            <a:r>
              <a:rPr lang="ko-KR" altLang="en-US" dirty="0"/>
              <a:t>반복 실행 위해 루프 카운터 변수나 </a:t>
            </a:r>
            <a:r>
              <a:rPr lang="ko-KR" altLang="en-US" dirty="0" err="1"/>
              <a:t>증감식</a:t>
            </a:r>
            <a:r>
              <a:rPr lang="ko-KR" altLang="en-US" dirty="0"/>
              <a:t> 사용하지 않음</a:t>
            </a: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향상된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3048000" cy="365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D12C20-02D1-4FBA-8DD1-2FEE15A12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656" y="3276600"/>
            <a:ext cx="351428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2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27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prstGeom prst="roundRect">
            <a:avLst>
              <a:gd name="adj" fmla="val 129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200000"/>
              </a:lnSpc>
            </a:pPr>
            <a:r>
              <a:rPr lang="ko-KR" altLang="en-US" sz="2400" smtClean="0"/>
              <a:t>시작하기 전에</a:t>
            </a:r>
            <a:endParaRPr lang="en-US" altLang="ko-KR" sz="2400" smtClean="0"/>
          </a:p>
          <a:p>
            <a:pPr lvl="1" indent="-136525">
              <a:lnSpc>
                <a:spcPct val="200000"/>
              </a:lnSpc>
            </a:pPr>
            <a:r>
              <a:rPr lang="ko-KR" altLang="en-US" sz="2400" smtClean="0"/>
              <a:t>자바 소개</a:t>
            </a:r>
            <a:endParaRPr lang="en-US" altLang="ko-KR" sz="2400" smtClean="0"/>
          </a:p>
          <a:p>
            <a:pPr lvl="1" indent="-136525">
              <a:lnSpc>
                <a:spcPct val="200000"/>
              </a:lnSpc>
            </a:pPr>
            <a:r>
              <a:rPr lang="ko-KR" altLang="en-US" sz="2400" smtClean="0"/>
              <a:t>자바 개발 도구 설치</a:t>
            </a:r>
            <a:endParaRPr lang="en-US" altLang="ko-KR" sz="2400" smtClean="0"/>
          </a:p>
          <a:p>
            <a:pPr lvl="1" indent="-136525">
              <a:lnSpc>
                <a:spcPct val="200000"/>
              </a:lnSpc>
            </a:pPr>
            <a:r>
              <a:rPr lang="ko-KR" altLang="en-US" sz="2400" smtClean="0"/>
              <a:t>환경 변수 설정</a:t>
            </a:r>
            <a:endParaRPr lang="en-US" altLang="ko-KR" sz="2400" smtClean="0"/>
          </a:p>
          <a:p>
            <a:pPr lvl="1" indent="-136525">
              <a:lnSpc>
                <a:spcPct val="200000"/>
              </a:lnSpc>
            </a:pPr>
            <a:r>
              <a:rPr lang="ko-KR" altLang="en-US" sz="2400" smtClean="0"/>
              <a:t>확인문제</a:t>
            </a:r>
            <a:endParaRPr lang="en-US" altLang="ko-KR" sz="2400" smtClean="0"/>
          </a:p>
        </p:txBody>
      </p:sp>
      <p:sp>
        <p:nvSpPr>
          <p:cNvPr id="8195" name="제목 1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B65781-C5C0-4A48-B4EA-CF1288C77E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200">
              <a:solidFill>
                <a:srgbClr val="C00000"/>
              </a:solidFill>
            </a:endParaRPr>
          </a:p>
        </p:txBody>
      </p:sp>
      <p:sp>
        <p:nvSpPr>
          <p:cNvPr id="34819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시작하기 전에</a:t>
            </a:r>
          </a:p>
        </p:txBody>
      </p:sp>
      <p:pic>
        <p:nvPicPr>
          <p:cNvPr id="34820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47775"/>
            <a:ext cx="59721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 descr="C:\Users\yongkwon\AppData\Local\Temp\SNAGHTMLd34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2854325"/>
            <a:ext cx="25527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59125"/>
            <a:ext cx="1400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2709863"/>
            <a:ext cx="3562350" cy="25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향상된 </a:t>
            </a:r>
            <a:r>
              <a:rPr lang="en-US" altLang="ko-KR" dirty="0">
                <a:solidFill>
                  <a:srgbClr val="C00000"/>
                </a:solidFill>
              </a:rPr>
              <a:t>for</a:t>
            </a:r>
            <a:r>
              <a:rPr lang="ko-KR" altLang="en-US" dirty="0" smtClean="0">
                <a:solidFill>
                  <a:srgbClr val="C00000"/>
                </a:solidFill>
              </a:rPr>
              <a:t>문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409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향상된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600"/>
            <a:ext cx="5181600" cy="434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0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7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48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6149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endParaRPr kumimoji="0" lang="ko-KR" altLang="en-US"/>
          </a:p>
        </p:txBody>
      </p:sp>
      <p:sp>
        <p:nvSpPr>
          <p:cNvPr id="6151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05-3. </a:t>
            </a:r>
            <a:r>
              <a:rPr lang="ko-KR" altLang="en-US" b="1" dirty="0">
                <a:solidFill>
                  <a:schemeClr val="tx1"/>
                </a:solidFill>
              </a:rPr>
              <a:t>열거 타입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9D2FDF-8F77-4F13-B7D9-38076F6560ED}"/>
              </a:ext>
            </a:extLst>
          </p:cNvPr>
          <p:cNvSpPr/>
          <p:nvPr/>
        </p:nvSpPr>
        <p:spPr>
          <a:xfrm>
            <a:off x="1968501" y="0"/>
            <a:ext cx="7175499" cy="3846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A89739-C39C-45FB-893B-AAE40950F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738" y="0"/>
            <a:ext cx="4894262" cy="3833966"/>
          </a:xfrm>
          <a:prstGeom prst="rect">
            <a:avLst/>
          </a:prstGeom>
        </p:spPr>
      </p:pic>
      <p:pic>
        <p:nvPicPr>
          <p:cNvPr id="11" name="그림 19">
            <a:extLst>
              <a:ext uri="{FF2B5EF4-FFF2-40B4-BE49-F238E27FC236}">
                <a16:creationId xmlns:a16="http://schemas.microsoft.com/office/drawing/2014/main" id="{B7C8A9BD-E868-46BE-B075-78F08E3648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D8D488-D41F-4DA9-ADD4-A4FBD30DE546}"/>
              </a:ext>
            </a:extLst>
          </p:cNvPr>
          <p:cNvSpPr/>
          <p:nvPr/>
        </p:nvSpPr>
        <p:spPr>
          <a:xfrm>
            <a:off x="7602252" y="5627688"/>
            <a:ext cx="1091407" cy="77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5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round/>
            <a:headEnd/>
            <a:tailEnd/>
          </a:ln>
        </p:spPr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열거 타입 선언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열거 타입 변수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키워드로 확인하는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1450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5038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데이터 중에는 몇 가지로 한정된 값만을 갖는 경우가 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이러한 한정된 값을 갖는 타입을 열거 타입이라고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rgbClr val="FF0000"/>
                </a:solidFill>
              </a:rPr>
              <a:t>열거 타입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ko-KR" altLang="en-US" dirty="0">
                <a:solidFill>
                  <a:srgbClr val="C00000"/>
                </a:solidFill>
              </a:rPr>
              <a:t>열거 상수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한정된 값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를 저장하는 타입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7C7B38C-5EBB-4F10-9B12-8F1A3FEB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905" y="3048000"/>
            <a:ext cx="3220697" cy="338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5154FB-B0DA-4FC2-9FEC-FD1D8C75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53" y="4180575"/>
            <a:ext cx="2438400" cy="11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6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열거 타입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소스파일</a:t>
            </a:r>
            <a:r>
              <a:rPr lang="en-US" altLang="ko-KR" dirty="0"/>
              <a:t>(.java)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ko-KR" altLang="en-US" dirty="0" err="1"/>
              <a:t>열거타입</a:t>
            </a:r>
            <a:r>
              <a:rPr lang="ko-KR" altLang="en-US" dirty="0"/>
              <a:t> 선언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열거 상수 선언</a:t>
            </a:r>
            <a:endParaRPr lang="en-US" altLang="ko-KR" dirty="0"/>
          </a:p>
          <a:p>
            <a:pPr lvl="2"/>
            <a:r>
              <a:rPr lang="en-US" altLang="ko-KR" dirty="0"/>
              <a:t>Week.java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열거 상수는 열거 객체로 생성</a:t>
            </a:r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열거 타입 선언</a:t>
            </a:r>
          </a:p>
        </p:txBody>
      </p:sp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76928"/>
            <a:ext cx="64579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10" y="3123859"/>
            <a:ext cx="6305550" cy="100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97D664F-F04D-4F51-95EB-5009CFD7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240" y="4126441"/>
            <a:ext cx="3817690" cy="232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86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ko-KR" altLang="en-US" dirty="0">
                <a:solidFill>
                  <a:srgbClr val="C00000"/>
                </a:solidFill>
              </a:rPr>
              <a:t>열거 타입 선언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열거 타입 선언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5000"/>
            <a:ext cx="3059265" cy="26820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89363"/>
            <a:ext cx="5182323" cy="22863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4532412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Week.java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8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열거 타입 변수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/>
          </a:p>
          <a:p>
            <a:endParaRPr lang="en-US" altLang="ko-KR" dirty="0"/>
          </a:p>
          <a:p>
            <a:r>
              <a:rPr lang="ko-KR" altLang="en-US" dirty="0"/>
              <a:t>열거 상수 저장</a:t>
            </a:r>
            <a:endParaRPr lang="en-US" altLang="ko-KR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열거 타입 변수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3045"/>
            <a:ext cx="6096000" cy="58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3632"/>
            <a:ext cx="6096000" cy="91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49387"/>
            <a:ext cx="6096000" cy="501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22" y="4443507"/>
            <a:ext cx="6195343" cy="56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8" y="5484951"/>
            <a:ext cx="6113477" cy="56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7D412DA9-B07C-47C1-ADA1-FFCDF6EED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86106"/>
            <a:ext cx="2438400" cy="25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5A3CCE92-2327-4B67-8939-5DD44691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88" y="4972121"/>
            <a:ext cx="3725412" cy="55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14BE399-37A1-4533-AADC-D52129FFE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90" y="1500399"/>
            <a:ext cx="3115531" cy="18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C6CC0457-9CAC-41A0-B8F2-48444DAC0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1649" y="4457489"/>
            <a:ext cx="3101902" cy="15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21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열거 타입 변수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30036"/>
            <a:ext cx="2438400" cy="21902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303" y="1219200"/>
            <a:ext cx="4400550" cy="4976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012116"/>
            <a:ext cx="3352800" cy="168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B65781-C5C0-4A48-B4EA-CF1288C77E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200">
              <a:solidFill>
                <a:srgbClr val="C00000"/>
              </a:solidFill>
            </a:endParaRPr>
          </a:p>
        </p:txBody>
      </p:sp>
      <p:sp>
        <p:nvSpPr>
          <p:cNvPr id="35843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바이트 코드 파일과 자바 가상 기계</a:t>
            </a:r>
          </a:p>
        </p:txBody>
      </p:sp>
      <p:sp>
        <p:nvSpPr>
          <p:cNvPr id="6" name="내용 개체 틀 1"/>
          <p:cNvSpPr txBox="1">
            <a:spLocks noChangeArrowheads="1"/>
          </p:cNvSpPr>
          <p:nvPr/>
        </p:nvSpPr>
        <p:spPr bwMode="auto">
          <a:xfrm>
            <a:off x="381000" y="10842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7175" indent="-257175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404813" indent="-136525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6425" indent="-136525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200150" indent="-17145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1543050" indent="-171450" defTabSz="6858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0002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4574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29146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371850" indent="-171450" defTabSz="6858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vl="1" latinLnBrk="1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Font typeface="Wingdings" panose="05000000000000000000" pitchFamily="2" charset="2"/>
              <a:buChar char="§"/>
            </a:pPr>
            <a:endParaRPr kumimoji="0" lang="en-US" altLang="ko-KR" sz="1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atinLnBrk="1">
              <a:spcBef>
                <a:spcPct val="20000"/>
              </a:spcBef>
              <a:buClr>
                <a:srgbClr val="660033"/>
              </a:buClr>
              <a:buFont typeface="Wingdings" panose="05000000000000000000" pitchFamily="2" charset="2"/>
              <a:buChar char="v"/>
            </a:pPr>
            <a:r>
              <a:rPr kumimoji="0"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바이트 코드 파일과 자바 가상 기계</a:t>
            </a:r>
            <a:endParaRPr kumimoji="0" lang="en-US" altLang="ko-KR" sz="1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latinLnBrk="1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자바 프로그램은 완전한 기계어가 아닌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바이트 코드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byte code 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(.class)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구성</a:t>
            </a:r>
            <a:endParaRPr lang="en-US" altLang="ko-KR" sz="1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latinLnBrk="1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Font typeface="Wingdings" panose="05000000000000000000" pitchFamily="2" charset="2"/>
              <a:buChar char="§"/>
            </a:pPr>
            <a:r>
              <a:rPr kumimoji="0"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바이트 코드 파일은 운영체제에서 바로 실행할 수 없음</a:t>
            </a:r>
            <a:endParaRPr kumimoji="0" lang="en-US" altLang="ko-KR" sz="1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 latinLnBrk="1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Font typeface="Wingdings" panose="05000000000000000000" pitchFamily="2" charset="2"/>
              <a:buChar char="§"/>
            </a:pPr>
            <a:r>
              <a:rPr kumimoji="0"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자바 가상 기계</a:t>
            </a:r>
            <a:r>
              <a:rPr kumimoji="0"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(JVM: Java Virtual Machine)</a:t>
            </a:r>
            <a:r>
              <a:rPr kumimoji="0"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</a:t>
            </a:r>
            <a:r>
              <a:rPr kumimoji="0"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완전한 기계어로 번역하고 실행</a:t>
            </a:r>
            <a:endParaRPr kumimoji="0" lang="en-US" altLang="ko-KR" sz="1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19400"/>
            <a:ext cx="4114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B65781-C5C0-4A48-B4EA-CF1288C77E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200">
              <a:solidFill>
                <a:srgbClr val="C00000"/>
              </a:solidFill>
            </a:endParaRPr>
          </a:p>
        </p:txBody>
      </p:sp>
      <p:sp>
        <p:nvSpPr>
          <p:cNvPr id="36867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프로젝트 생성부터 실행까지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D79130B-D6E4-4A33-AE05-CA427F34B37C}"/>
              </a:ext>
            </a:extLst>
          </p:cNvPr>
          <p:cNvSpPr txBox="1">
            <a:spLocks/>
          </p:cNvSpPr>
          <p:nvPr/>
        </p:nvSpPr>
        <p:spPr>
          <a:xfrm>
            <a:off x="381000" y="1084263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이클립스에서 실습</a:t>
            </a:r>
            <a:endParaRPr kumimoji="0" lang="en-US" altLang="ko-KR" dirty="0"/>
          </a:p>
          <a:p>
            <a:pPr lvl="1">
              <a:defRPr/>
            </a:pPr>
            <a:r>
              <a:rPr kumimoji="0" lang="en-US" altLang="ko-KR" dirty="0"/>
              <a:t>[1</a:t>
            </a:r>
            <a:r>
              <a:rPr kumimoji="0" lang="ko-KR" altLang="en-US" dirty="0"/>
              <a:t>단계</a:t>
            </a:r>
            <a:r>
              <a:rPr kumimoji="0" lang="en-US" altLang="ko-KR" dirty="0"/>
              <a:t>] </a:t>
            </a:r>
            <a:r>
              <a:rPr kumimoji="0" lang="ko-KR" altLang="en-US" dirty="0"/>
              <a:t>프로젝트 생성 </a:t>
            </a:r>
            <a:r>
              <a:rPr kumimoji="0" lang="en-US" altLang="ko-KR" dirty="0"/>
              <a:t>-&gt; [2</a:t>
            </a:r>
            <a:r>
              <a:rPr kumimoji="0" lang="ko-KR" altLang="en-US" dirty="0"/>
              <a:t>단계</a:t>
            </a:r>
            <a:r>
              <a:rPr kumimoji="0" lang="en-US" altLang="ko-KR" dirty="0"/>
              <a:t>] </a:t>
            </a:r>
            <a:r>
              <a:rPr kumimoji="0" lang="ko-KR" altLang="en-US" dirty="0"/>
              <a:t>소스 파일 생성과 작성 </a:t>
            </a:r>
            <a:r>
              <a:rPr kumimoji="0" lang="en-US" altLang="ko-KR" dirty="0"/>
              <a:t>-&gt; [3</a:t>
            </a:r>
            <a:r>
              <a:rPr kumimoji="0" lang="ko-KR" altLang="en-US" dirty="0"/>
              <a:t>단계</a:t>
            </a:r>
            <a:r>
              <a:rPr kumimoji="0" lang="en-US" altLang="ko-KR" dirty="0"/>
              <a:t>] </a:t>
            </a:r>
            <a:r>
              <a:rPr kumimoji="0" lang="ko-KR" altLang="en-US" dirty="0"/>
              <a:t>바이트 코드 실행</a:t>
            </a:r>
            <a:endParaRPr kumimoji="0" lang="en-US" altLang="ko-KR" dirty="0"/>
          </a:p>
          <a:p>
            <a:pPr lvl="1">
              <a:defRPr/>
            </a:pPr>
            <a:endParaRPr kumimoji="0" lang="en-US" altLang="ko-KR" dirty="0"/>
          </a:p>
          <a:p>
            <a:pPr>
              <a:defRPr/>
            </a:pPr>
            <a:r>
              <a:rPr kumimoji="0" lang="ko-KR" altLang="en-US" dirty="0"/>
              <a:t>명령 라인에서 실습</a:t>
            </a:r>
            <a:endParaRPr kumimoji="0" lang="en-US" altLang="ko-KR" dirty="0"/>
          </a:p>
          <a:p>
            <a:pPr lvl="1">
              <a:defRPr/>
            </a:pPr>
            <a:r>
              <a:rPr kumimoji="0" lang="ko-KR" altLang="en-US" dirty="0"/>
              <a:t>컴파일</a:t>
            </a:r>
            <a:endParaRPr kumimoji="0" lang="en-US" altLang="ko-KR" dirty="0"/>
          </a:p>
          <a:p>
            <a:pPr lvl="1">
              <a:defRPr/>
            </a:pPr>
            <a:endParaRPr kumimoji="0" lang="en-US" altLang="ko-KR" dirty="0"/>
          </a:p>
          <a:p>
            <a:pPr lvl="1">
              <a:defRPr/>
            </a:pPr>
            <a:endParaRPr kumimoji="0" lang="en-US" altLang="ko-KR" dirty="0"/>
          </a:p>
          <a:p>
            <a:pPr lvl="1">
              <a:defRPr/>
            </a:pPr>
            <a:endParaRPr kumimoji="0" lang="en-US" altLang="ko-KR" dirty="0"/>
          </a:p>
          <a:p>
            <a:pPr marL="267891" lvl="1" indent="0">
              <a:buFont typeface="Wingdings" pitchFamily="2" charset="2"/>
              <a:buNone/>
              <a:defRPr/>
            </a:pPr>
            <a:endParaRPr kumimoji="0" lang="en-US" altLang="ko-KR" dirty="0"/>
          </a:p>
          <a:p>
            <a:pPr marL="267891" lvl="1" indent="0">
              <a:buFont typeface="Wingdings" pitchFamily="2" charset="2"/>
              <a:buNone/>
              <a:defRPr/>
            </a:pPr>
            <a:endParaRPr kumimoji="0" lang="en-US" altLang="ko-KR" dirty="0"/>
          </a:p>
          <a:p>
            <a:pPr lvl="1">
              <a:defRPr/>
            </a:pPr>
            <a:r>
              <a:rPr kumimoji="0" lang="ko-KR" altLang="en-US" dirty="0"/>
              <a:t>실행</a:t>
            </a:r>
            <a:endParaRPr kumimoji="0" lang="en-US" altLang="ko-KR" dirty="0"/>
          </a:p>
          <a:p>
            <a:pPr lvl="1">
              <a:defRPr/>
            </a:pPr>
            <a:endParaRPr kumimoji="0" lang="en-US" altLang="ko-KR" dirty="0"/>
          </a:p>
          <a:p>
            <a:pPr>
              <a:defRPr/>
            </a:pPr>
            <a:endParaRPr kumimoji="0" lang="en-US" altLang="ko-KR" dirty="0"/>
          </a:p>
          <a:p>
            <a:pPr>
              <a:defRPr/>
            </a:pPr>
            <a:endParaRPr kumimoji="0" lang="en-US" altLang="ko-KR" dirty="0"/>
          </a:p>
        </p:txBody>
      </p:sp>
      <p:pic>
        <p:nvPicPr>
          <p:cNvPr id="3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2743200"/>
            <a:ext cx="53149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3514725"/>
            <a:ext cx="525621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4551363"/>
            <a:ext cx="5256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5407025"/>
            <a:ext cx="5237163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30EC7D7-5410-482A-A8D1-37DA79255DB2}"/>
              </a:ext>
            </a:extLst>
          </p:cNvPr>
          <p:cNvSpPr/>
          <p:nvPr/>
        </p:nvSpPr>
        <p:spPr>
          <a:xfrm>
            <a:off x="2768600" y="5670550"/>
            <a:ext cx="127000" cy="128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4810AA1B-7FA9-432D-8D66-90AEC09D18A6}"/>
              </a:ext>
            </a:extLst>
          </p:cNvPr>
          <p:cNvSpPr/>
          <p:nvPr/>
        </p:nvSpPr>
        <p:spPr>
          <a:xfrm>
            <a:off x="7034213" y="1312863"/>
            <a:ext cx="1549400" cy="14589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ko-KR" altLang="en-US" sz="1200"/>
              <a:t>작품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D325CA5-1D4E-4CE3-B8BA-4AFDBE6F2A76}"/>
              </a:ext>
            </a:extLst>
          </p:cNvPr>
          <p:cNvSpPr/>
          <p:nvPr/>
        </p:nvSpPr>
        <p:spPr>
          <a:xfrm>
            <a:off x="7034213" y="2905125"/>
            <a:ext cx="1549400" cy="14589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ko-KR" altLang="en-US" sz="1200"/>
              <a:t>프로그램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B65781-C5C0-4A48-B4EA-CF1288C77E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 dirty="0">
              <a:solidFill>
                <a:srgbClr val="C00000"/>
              </a:solidFill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37893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모듈 기술자</a:t>
            </a:r>
            <a:r>
              <a:rPr lang="en-US" altLang="ko-KR" dirty="0" smtClean="0"/>
              <a:t>(Java 11 </a:t>
            </a:r>
            <a:r>
              <a:rPr lang="ko-KR" altLang="en-US" dirty="0" smtClean="0"/>
              <a:t>버전 이후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D79130B-D6E4-4A33-AE05-CA427F34B37C}"/>
              </a:ext>
            </a:extLst>
          </p:cNvPr>
          <p:cNvSpPr txBox="1">
            <a:spLocks/>
          </p:cNvSpPr>
          <p:nvPr/>
        </p:nvSpPr>
        <p:spPr>
          <a:xfrm>
            <a:off x="381000" y="1084263"/>
            <a:ext cx="8686800" cy="5715000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/>
              <a:t>모듈</a:t>
            </a:r>
            <a:r>
              <a:rPr kumimoji="0" lang="en-US" altLang="ko-KR" dirty="0"/>
              <a:t>(Module)</a:t>
            </a:r>
            <a:r>
              <a:rPr kumimoji="0" lang="ko-KR" altLang="en-US" dirty="0"/>
              <a:t>이란</a:t>
            </a:r>
            <a:endParaRPr kumimoji="0" lang="en-US" altLang="ko-KR" dirty="0"/>
          </a:p>
          <a:p>
            <a:pPr lvl="1">
              <a:defRPr/>
            </a:pPr>
            <a:r>
              <a:rPr kumimoji="0" lang="ko-KR" altLang="en-US" dirty="0"/>
              <a:t>외부에서 재사용할 수 있는 패키지들을 묶은 것</a:t>
            </a:r>
            <a:endParaRPr kumimoji="0" lang="en-US" altLang="ko-KR" dirty="0"/>
          </a:p>
          <a:p>
            <a:pPr lvl="1">
              <a:defRPr/>
            </a:pPr>
            <a:r>
              <a:rPr kumimoji="0" lang="ko-KR" altLang="en-US" dirty="0"/>
              <a:t>이클립스의 프로젝트는 하나의 모듈을 개발하는 것</a:t>
            </a:r>
            <a:endParaRPr kumimoji="0" lang="en-US" altLang="ko-KR" dirty="0"/>
          </a:p>
          <a:p>
            <a:pPr marL="267891" lvl="1" indent="0">
              <a:buFont typeface="Wingdings" pitchFamily="2" charset="2"/>
              <a:buNone/>
              <a:defRPr/>
            </a:pPr>
            <a:endParaRPr kumimoji="0" lang="en-US" altLang="ko-KR" dirty="0"/>
          </a:p>
          <a:p>
            <a:pPr marL="267891" lvl="1" indent="0">
              <a:buFont typeface="Wingdings" pitchFamily="2" charset="2"/>
              <a:buNone/>
              <a:defRPr/>
            </a:pPr>
            <a:endParaRPr kumimoji="0" lang="en-US" altLang="ko-KR" dirty="0"/>
          </a:p>
          <a:p>
            <a:pPr marL="267891" lvl="1" indent="0">
              <a:buFont typeface="Wingdings" pitchFamily="2" charset="2"/>
              <a:buNone/>
              <a:defRPr/>
            </a:pPr>
            <a:endParaRPr kumimoji="0" lang="en-US" altLang="ko-KR" dirty="0"/>
          </a:p>
          <a:p>
            <a:pPr marL="267891" lvl="1" indent="0">
              <a:buFont typeface="Wingdings" pitchFamily="2" charset="2"/>
              <a:buNone/>
              <a:defRPr/>
            </a:pPr>
            <a:endParaRPr kumimoji="0" lang="en-US" altLang="ko-KR" dirty="0"/>
          </a:p>
          <a:p>
            <a:pPr marL="267891" lvl="1" indent="0">
              <a:buFont typeface="Wingdings" pitchFamily="2" charset="2"/>
              <a:buNone/>
              <a:defRPr/>
            </a:pPr>
            <a:endParaRPr kumimoji="0" lang="en-US" altLang="ko-KR" dirty="0"/>
          </a:p>
          <a:p>
            <a:pPr marL="267891" lvl="1" indent="0">
              <a:buFont typeface="Wingdings" pitchFamily="2" charset="2"/>
              <a:buNone/>
              <a:defRPr/>
            </a:pPr>
            <a:endParaRPr kumimoji="0" lang="en-US" altLang="ko-KR" dirty="0"/>
          </a:p>
          <a:p>
            <a:pPr marL="267891" lvl="1" indent="0">
              <a:buFont typeface="Wingdings" pitchFamily="2" charset="2"/>
              <a:buNone/>
              <a:defRPr/>
            </a:pPr>
            <a:endParaRPr kumimoji="0" lang="en-US" altLang="ko-KR" dirty="0"/>
          </a:p>
          <a:p>
            <a:pPr marL="267891" lvl="1" indent="0">
              <a:buFont typeface="Wingdings" pitchFamily="2" charset="2"/>
              <a:buNone/>
              <a:defRPr/>
            </a:pPr>
            <a:endParaRPr kumimoji="0" lang="en-US" altLang="ko-KR" dirty="0"/>
          </a:p>
          <a:p>
            <a:pPr>
              <a:defRPr/>
            </a:pPr>
            <a:r>
              <a:rPr kumimoji="0" lang="ko-KR" altLang="en-US" dirty="0"/>
              <a:t>모듈 기술자</a:t>
            </a:r>
            <a:r>
              <a:rPr kumimoji="0" lang="en-US" altLang="ko-KR" dirty="0"/>
              <a:t>(module-info.java)</a:t>
            </a:r>
          </a:p>
          <a:p>
            <a:pPr lvl="1">
              <a:defRPr/>
            </a:pPr>
            <a:r>
              <a:rPr kumimoji="0" lang="ko-KR" altLang="en-US" dirty="0"/>
              <a:t>해당 </a:t>
            </a:r>
            <a:r>
              <a:rPr kumimoji="0" lang="ko-KR" altLang="en-US" dirty="0">
                <a:solidFill>
                  <a:srgbClr val="FF0000"/>
                </a:solidFill>
              </a:rPr>
              <a:t>모듈의 이름</a:t>
            </a:r>
            <a:r>
              <a:rPr kumimoji="0" lang="ko-KR" altLang="en-US" dirty="0"/>
              <a:t>이 무엇인지</a:t>
            </a:r>
            <a:r>
              <a:rPr kumimoji="0" lang="en-US" altLang="ko-KR" dirty="0"/>
              <a:t>,</a:t>
            </a:r>
          </a:p>
          <a:p>
            <a:pPr lvl="1">
              <a:defRPr/>
            </a:pPr>
            <a:r>
              <a:rPr kumimoji="0" lang="ko-KR" altLang="en-US" dirty="0"/>
              <a:t>해당 모듈이 </a:t>
            </a:r>
            <a:r>
              <a:rPr kumimoji="0" lang="ko-KR" altLang="en-US" dirty="0">
                <a:solidFill>
                  <a:srgbClr val="FF0000"/>
                </a:solidFill>
              </a:rPr>
              <a:t>의존하는 모듈</a:t>
            </a:r>
            <a:r>
              <a:rPr kumimoji="0" lang="ko-KR" altLang="en-US" dirty="0"/>
              <a:t>이 무엇인지</a:t>
            </a:r>
            <a:endParaRPr kumimoji="0" lang="en-US" altLang="ko-KR" dirty="0"/>
          </a:p>
          <a:p>
            <a:pPr lvl="1">
              <a:defRPr/>
            </a:pPr>
            <a:r>
              <a:rPr kumimoji="0" lang="ko-KR" altLang="en-US" dirty="0"/>
              <a:t>해당 모듈을 외부에서 어떻게 사용할 수 있는지</a:t>
            </a:r>
            <a:endParaRPr kumimoji="0" lang="en-US" altLang="ko-KR" dirty="0"/>
          </a:p>
          <a:p>
            <a:pPr lvl="1">
              <a:defRPr/>
            </a:pPr>
            <a:endParaRPr kumimoji="0" lang="en-US" altLang="ko-KR" dirty="0"/>
          </a:p>
          <a:p>
            <a:pPr marL="0" indent="0">
              <a:buFont typeface="Wingdings" pitchFamily="2" charset="2"/>
              <a:buNone/>
              <a:defRPr/>
            </a:pPr>
            <a:endParaRPr kumimoji="0" lang="en-US" altLang="ko-KR" dirty="0"/>
          </a:p>
          <a:p>
            <a:pPr>
              <a:defRPr/>
            </a:pPr>
            <a:endParaRPr kumimoji="0" lang="en-US" altLang="ko-KR" dirty="0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54926EE7-F1B9-4034-B806-ECEED94298C7}"/>
              </a:ext>
            </a:extLst>
          </p:cNvPr>
          <p:cNvSpPr/>
          <p:nvPr/>
        </p:nvSpPr>
        <p:spPr>
          <a:xfrm>
            <a:off x="4648200" y="5029200"/>
            <a:ext cx="228600" cy="838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2" name="그룹 31"/>
          <p:cNvGrpSpPr>
            <a:grpSpLocks/>
          </p:cNvGrpSpPr>
          <p:nvPr/>
        </p:nvGrpSpPr>
        <p:grpSpPr bwMode="auto">
          <a:xfrm>
            <a:off x="4992688" y="4198938"/>
            <a:ext cx="368300" cy="1287462"/>
            <a:chOff x="4992149" y="3660049"/>
            <a:chExt cx="609600" cy="2266089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020B87C-DFD4-41F8-8BE3-0D0F7F8F1E99}"/>
                </a:ext>
              </a:extLst>
            </p:cNvPr>
            <p:cNvCxnSpPr/>
            <p:nvPr/>
          </p:nvCxnSpPr>
          <p:spPr>
            <a:xfrm>
              <a:off x="4992149" y="5923345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1FC3142-A523-4262-A941-C6DDEAEB6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1749" y="3660049"/>
              <a:ext cx="0" cy="22660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387600"/>
            <a:ext cx="28765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ED9040-CEF0-48E1-9F2F-6844A9A09F92}"/>
              </a:ext>
            </a:extLst>
          </p:cNvPr>
          <p:cNvSpPr/>
          <p:nvPr/>
        </p:nvSpPr>
        <p:spPr>
          <a:xfrm>
            <a:off x="1304925" y="2940050"/>
            <a:ext cx="2057400" cy="8382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15C6E45-F709-40A8-BE34-F5B998E511DC}"/>
              </a:ext>
            </a:extLst>
          </p:cNvPr>
          <p:cNvCxnSpPr/>
          <p:nvPr/>
        </p:nvCxnSpPr>
        <p:spPr>
          <a:xfrm flipH="1">
            <a:off x="3362325" y="3302000"/>
            <a:ext cx="990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406900" y="3098800"/>
            <a:ext cx="954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ko-KR" altLang="en-US"/>
              <a:t>패키지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2022040-AABA-44B2-A8B8-6802DFF93574}"/>
              </a:ext>
            </a:extLst>
          </p:cNvPr>
          <p:cNvCxnSpPr>
            <a:cxnSpLocks/>
          </p:cNvCxnSpPr>
          <p:nvPr/>
        </p:nvCxnSpPr>
        <p:spPr>
          <a:xfrm flipH="1">
            <a:off x="2524125" y="3868738"/>
            <a:ext cx="18288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406900" y="3665538"/>
            <a:ext cx="1552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ko-KR" altLang="en-US"/>
              <a:t>모듈 기술자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F88439-1528-4D84-AAAE-470E5A5D8CB8}"/>
              </a:ext>
            </a:extLst>
          </p:cNvPr>
          <p:cNvSpPr/>
          <p:nvPr/>
        </p:nvSpPr>
        <p:spPr>
          <a:xfrm>
            <a:off x="793750" y="2311400"/>
            <a:ext cx="3025775" cy="1754188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33C2F1-8B25-4405-B18D-95288A71C697}"/>
              </a:ext>
            </a:extLst>
          </p:cNvPr>
          <p:cNvCxnSpPr>
            <a:cxnSpLocks/>
          </p:cNvCxnSpPr>
          <p:nvPr/>
        </p:nvCxnSpPr>
        <p:spPr>
          <a:xfrm flipH="1">
            <a:off x="3852863" y="2493963"/>
            <a:ext cx="5000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406900" y="2292350"/>
            <a:ext cx="954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ko-KR" altLang="en-US"/>
              <a:t>모듈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C873B9-2494-40C8-A5F8-31266C82A1C1}"/>
              </a:ext>
            </a:extLst>
          </p:cNvPr>
          <p:cNvSpPr/>
          <p:nvPr/>
        </p:nvSpPr>
        <p:spPr>
          <a:xfrm>
            <a:off x="7300913" y="3263900"/>
            <a:ext cx="533400" cy="454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A</a:t>
            </a:r>
            <a:r>
              <a:rPr lang="ko-KR" altLang="en-US" sz="1000"/>
              <a:t>모듈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3C93B54-41E0-465C-AD84-BC8D334FDF75}"/>
              </a:ext>
            </a:extLst>
          </p:cNvPr>
          <p:cNvSpPr/>
          <p:nvPr/>
        </p:nvSpPr>
        <p:spPr>
          <a:xfrm>
            <a:off x="7834313" y="3263900"/>
            <a:ext cx="533400" cy="454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B</a:t>
            </a:r>
            <a:r>
              <a:rPr lang="ko-KR" altLang="en-US" sz="1000"/>
              <a:t>모듈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318FDF3-4D61-4E27-9D5B-C730184515BF}"/>
              </a:ext>
            </a:extLst>
          </p:cNvPr>
          <p:cNvSpPr/>
          <p:nvPr/>
        </p:nvSpPr>
        <p:spPr>
          <a:xfrm>
            <a:off x="7300913" y="3713163"/>
            <a:ext cx="533400" cy="454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C</a:t>
            </a:r>
            <a:r>
              <a:rPr lang="ko-KR" altLang="en-US" sz="1000"/>
              <a:t>모듈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C50CA5-E94D-4950-B3B1-2B019556458E}"/>
              </a:ext>
            </a:extLst>
          </p:cNvPr>
          <p:cNvSpPr/>
          <p:nvPr/>
        </p:nvSpPr>
        <p:spPr>
          <a:xfrm>
            <a:off x="7834313" y="3713163"/>
            <a:ext cx="533400" cy="454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D</a:t>
            </a:r>
            <a:r>
              <a:rPr lang="ko-KR" altLang="en-US" sz="1000"/>
              <a:t>모듈</a:t>
            </a:r>
          </a:p>
        </p:txBody>
      </p:sp>
      <p:pic>
        <p:nvPicPr>
          <p:cNvPr id="4710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1539875"/>
            <a:ext cx="1214438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30350"/>
            <a:ext cx="8572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0DC1FEBB-C618-4E6D-A366-59936ABA624A}"/>
              </a:ext>
            </a:extLst>
          </p:cNvPr>
          <p:cNvSpPr/>
          <p:nvPr/>
        </p:nvSpPr>
        <p:spPr>
          <a:xfrm>
            <a:off x="3167063" y="2436813"/>
            <a:ext cx="533400" cy="454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A</a:t>
            </a:r>
            <a:r>
              <a:rPr lang="ko-KR" altLang="en-US" sz="1000"/>
              <a:t>모듈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5B124C-04A9-4515-9E4F-37E1A851B2B7}"/>
              </a:ext>
            </a:extLst>
          </p:cNvPr>
          <p:cNvSpPr/>
          <p:nvPr/>
        </p:nvSpPr>
        <p:spPr>
          <a:xfrm>
            <a:off x="6105525" y="2757488"/>
            <a:ext cx="533400" cy="455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A</a:t>
            </a:r>
            <a:r>
              <a:rPr lang="ko-KR" altLang="en-US" sz="1000"/>
              <a:t>모듈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363956-7672-42B4-8917-78A587FB329F}"/>
              </a:ext>
            </a:extLst>
          </p:cNvPr>
          <p:cNvSpPr/>
          <p:nvPr/>
        </p:nvSpPr>
        <p:spPr>
          <a:xfrm>
            <a:off x="6110288" y="3271838"/>
            <a:ext cx="533400" cy="4540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B</a:t>
            </a:r>
            <a:r>
              <a:rPr lang="ko-KR" altLang="en-US" sz="1000"/>
              <a:t>모듈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EE08E1-A482-4C0C-83DC-89A0094641EF}"/>
              </a:ext>
            </a:extLst>
          </p:cNvPr>
          <p:cNvSpPr/>
          <p:nvPr/>
        </p:nvSpPr>
        <p:spPr>
          <a:xfrm>
            <a:off x="6115050" y="3803650"/>
            <a:ext cx="533400" cy="454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C</a:t>
            </a:r>
            <a:r>
              <a:rPr lang="ko-KR" altLang="en-US" sz="1000"/>
              <a:t>모듈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76D182-1A3D-4E19-AF56-F64CC6D2B872}"/>
              </a:ext>
            </a:extLst>
          </p:cNvPr>
          <p:cNvSpPr/>
          <p:nvPr/>
        </p:nvSpPr>
        <p:spPr>
          <a:xfrm>
            <a:off x="6119813" y="4318000"/>
            <a:ext cx="533400" cy="454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/>
              <a:t>D</a:t>
            </a:r>
            <a:r>
              <a:rPr lang="ko-KR" altLang="en-US" sz="1000"/>
              <a:t>모듈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FF4CBC8-7209-4F1F-A1A7-303A10ACA2B7}"/>
              </a:ext>
            </a:extLst>
          </p:cNvPr>
          <p:cNvSpPr/>
          <p:nvPr/>
        </p:nvSpPr>
        <p:spPr>
          <a:xfrm>
            <a:off x="6713538" y="1905000"/>
            <a:ext cx="296862" cy="24765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70568660-22ED-40C9-9149-BA300FED4E94}"/>
              </a:ext>
            </a:extLst>
          </p:cNvPr>
          <p:cNvSpPr/>
          <p:nvPr/>
        </p:nvSpPr>
        <p:spPr>
          <a:xfrm>
            <a:off x="6713538" y="3562350"/>
            <a:ext cx="296862" cy="24765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4" grpId="0" animBg="1"/>
      <p:bldP spid="6" grpId="0" autoUpdateAnimBg="0"/>
      <p:bldP spid="9" grpId="0" animBg="1"/>
      <p:bldP spid="20" grpId="0" animBg="1"/>
      <p:bldP spid="23" grpId="0"/>
      <p:bldP spid="26" grpId="0"/>
      <p:bldP spid="28" grpId="0" animBg="1"/>
      <p:bldP spid="30" grpId="0"/>
      <p:bldP spid="35" grpId="0" animBg="1"/>
      <p:bldP spid="39" grpId="0" animBg="1"/>
      <p:bldP spid="40" grpId="0" animBg="1"/>
      <p:bldP spid="41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42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228600" y="931863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/>
          </a:p>
          <a:p>
            <a:r>
              <a:rPr lang="ko-KR" altLang="en-US" smtClean="0"/>
              <a:t>패키지 선언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클래스 선언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메소드 선언</a:t>
            </a:r>
          </a:p>
        </p:txBody>
      </p:sp>
      <p:sp>
        <p:nvSpPr>
          <p:cNvPr id="40963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프로그램 소스 분석</a:t>
            </a:r>
          </a:p>
        </p:txBody>
      </p:sp>
      <p:pic>
        <p:nvPicPr>
          <p:cNvPr id="4" name="그림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52600"/>
            <a:ext cx="55245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92450"/>
            <a:ext cx="47625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138738"/>
            <a:ext cx="52673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모듈 기술자</a:t>
            </a:r>
            <a:r>
              <a:rPr lang="en-US" altLang="ko-KR" dirty="0" smtClean="0"/>
              <a:t>(Java 11 </a:t>
            </a:r>
            <a:r>
              <a:rPr lang="ko-KR" altLang="en-US" dirty="0" smtClean="0"/>
              <a:t>버전 이후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6525536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모듈 기술자</a:t>
            </a:r>
            <a:r>
              <a:rPr lang="en-US" altLang="ko-KR" dirty="0" smtClean="0"/>
              <a:t>(Java 11 </a:t>
            </a:r>
            <a:r>
              <a:rPr lang="ko-KR" altLang="en-US" dirty="0" smtClean="0"/>
              <a:t>버전 이후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58" y="1600200"/>
            <a:ext cx="3379999" cy="3962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600200"/>
            <a:ext cx="348245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모듈 기술자</a:t>
            </a:r>
            <a:r>
              <a:rPr lang="en-US" altLang="ko-KR" dirty="0" smtClean="0"/>
              <a:t>(Java 11 </a:t>
            </a:r>
            <a:r>
              <a:rPr lang="ko-KR" altLang="en-US" dirty="0" smtClean="0"/>
              <a:t>버전 이후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35294"/>
          <a:stretch/>
        </p:blipFill>
        <p:spPr>
          <a:xfrm>
            <a:off x="609600" y="1968038"/>
            <a:ext cx="2190750" cy="838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9794"/>
            <a:ext cx="1562100" cy="285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0" y="1524000"/>
            <a:ext cx="2621990" cy="37824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690" y="1524000"/>
            <a:ext cx="3276600" cy="2140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268" y="3886200"/>
            <a:ext cx="322702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프로그램 소스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31200"/>
            <a:ext cx="5133975" cy="26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6ECDBA9-C5DB-4B4C-9C3D-BB9E5EC31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주석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코드에 설명을 붙여놓은 것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컴파일 과정에서 무시되고 실행문만 바이트 코드로 번역</a:t>
            </a:r>
            <a:endParaRPr lang="en-US" altLang="ko-KR"/>
          </a:p>
          <a:p>
            <a:pPr marL="0" indent="0">
              <a:buFont typeface="Wingdings" pitchFamily="2" charset="2"/>
              <a:buNone/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주석의 종류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 marL="0" indent="0">
              <a:buFont typeface="Wingdings" pitchFamily="2" charset="2"/>
              <a:buNone/>
              <a:defRPr/>
            </a:pPr>
            <a:endParaRPr lang="en-US" altLang="ko-KR"/>
          </a:p>
        </p:txBody>
      </p:sp>
      <p:sp>
        <p:nvSpPr>
          <p:cNvPr id="41987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주석 사용하기</a:t>
            </a:r>
          </a:p>
        </p:txBody>
      </p:sp>
      <p:pic>
        <p:nvPicPr>
          <p:cNvPr id="7" name="그림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56197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B65781-C5C0-4A48-B4EA-CF1288C77E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endParaRPr lang="en-US" altLang="ko-KR" sz="120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sz="1200">
                <a:solidFill>
                  <a:srgbClr val="C00000"/>
                </a:solidFill>
              </a:rPr>
              <a:t>기계어</a:t>
            </a:r>
            <a:r>
              <a:rPr lang="ko-KR" altLang="en-US" sz="1200"/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(machine language)</a:t>
            </a:r>
          </a:p>
          <a:p>
            <a:pPr lvl="1">
              <a:defRPr/>
            </a:pPr>
            <a:r>
              <a:rPr lang="en-US" altLang="ko-KR" sz="1200" dirty="0"/>
              <a:t>0</a:t>
            </a:r>
            <a:r>
              <a:rPr lang="ko-KR" altLang="en-US" sz="1200" dirty="0"/>
              <a:t>과</a:t>
            </a:r>
            <a:r>
              <a:rPr lang="en-US" altLang="ko-KR" sz="1200" dirty="0"/>
              <a:t> 1</a:t>
            </a:r>
            <a:r>
              <a:rPr lang="ko-KR" altLang="en-US" sz="1200" dirty="0"/>
              <a:t>로 이루어진 코드를 사용</a:t>
            </a:r>
            <a:endParaRPr lang="en-US" altLang="ko-KR" sz="1200" dirty="0"/>
          </a:p>
          <a:p>
            <a:pPr lvl="1">
              <a:defRPr/>
            </a:pPr>
            <a:r>
              <a:rPr lang="ko-KR" altLang="en-US" sz="1200" dirty="0"/>
              <a:t>사람과 기계어 사이 다리 역할을 하는 프로그래밍 언어 필요</a:t>
            </a:r>
            <a:endParaRPr lang="en-US" altLang="ko-KR" sz="1200" dirty="0"/>
          </a:p>
          <a:p>
            <a:pPr lvl="2">
              <a:defRPr/>
            </a:pPr>
            <a:r>
              <a:rPr lang="ko-KR" altLang="en-US" sz="1200" dirty="0">
                <a:solidFill>
                  <a:srgbClr val="C00000"/>
                </a:solidFill>
              </a:rPr>
              <a:t>소스</a:t>
            </a:r>
            <a:r>
              <a:rPr lang="ko-KR" altLang="en-US" sz="1200" dirty="0"/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(source)</a:t>
            </a:r>
            <a:r>
              <a:rPr lang="en-US" altLang="ko-KR" sz="1200" dirty="0"/>
              <a:t> </a:t>
            </a:r>
            <a:r>
              <a:rPr lang="ko-KR" altLang="en-US" sz="1200" dirty="0">
                <a:solidFill>
                  <a:srgbClr val="C00000"/>
                </a:solidFill>
              </a:rPr>
              <a:t>파일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프로그래밍 언어로 작성한 파일</a:t>
            </a:r>
            <a:endParaRPr lang="en-US" altLang="ko-KR" sz="1200" dirty="0"/>
          </a:p>
          <a:p>
            <a:pPr lvl="2">
              <a:defRPr/>
            </a:pPr>
            <a:r>
              <a:rPr lang="ko-KR" altLang="en-US" sz="1200" dirty="0">
                <a:solidFill>
                  <a:srgbClr val="C00000"/>
                </a:solidFill>
              </a:rPr>
              <a:t>컴파일</a:t>
            </a:r>
            <a:r>
              <a:rPr lang="ko-KR" altLang="en-US" sz="1200" dirty="0"/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(compile) </a:t>
            </a:r>
            <a:r>
              <a:rPr lang="en-US" altLang="ko-KR" sz="1200" dirty="0"/>
              <a:t>: </a:t>
            </a:r>
            <a:r>
              <a:rPr lang="ko-KR" altLang="en-US" sz="1200" dirty="0"/>
              <a:t>소스 파일을 기계어 </a:t>
            </a:r>
            <a:r>
              <a:rPr lang="ko-KR" altLang="en-US" sz="1200"/>
              <a:t>파일로 번역</a:t>
            </a:r>
            <a:endParaRPr lang="en-US" altLang="ko-KR"/>
          </a:p>
          <a:p>
            <a:pPr marL="470297" lvl="2" indent="0">
              <a:buFontTx/>
              <a:buNone/>
              <a:defRPr/>
            </a:pPr>
            <a:endParaRPr lang="en-US" altLang="ko-KR"/>
          </a:p>
          <a:p>
            <a:pPr>
              <a:defRPr/>
            </a:pPr>
            <a:r>
              <a:rPr lang="ko-KR" altLang="en-US" sz="1200">
                <a:solidFill>
                  <a:schemeClr val="accent2"/>
                </a:solidFill>
              </a:rPr>
              <a:t>프로그래밍 언어</a:t>
            </a:r>
            <a:endParaRPr lang="en-US" altLang="ko-KR" sz="1200"/>
          </a:p>
          <a:p>
            <a:pPr>
              <a:defRPr/>
            </a:pPr>
            <a:endParaRPr lang="en-US" altLang="ko-KR" sz="1200"/>
          </a:p>
          <a:p>
            <a:pPr>
              <a:defRPr/>
            </a:pPr>
            <a:endParaRPr lang="en-US" altLang="ko-KR" sz="1200"/>
          </a:p>
          <a:p>
            <a:pPr>
              <a:defRPr/>
            </a:pPr>
            <a:endParaRPr lang="en-US" altLang="ko-KR" sz="1200"/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1200"/>
          </a:p>
          <a:p>
            <a:pPr lvl="1">
              <a:defRPr/>
            </a:pPr>
            <a:r>
              <a:rPr lang="ko-KR" altLang="en-US" sz="1200" b="1">
                <a:solidFill>
                  <a:srgbClr val="0070C0"/>
                </a:solidFill>
              </a:rPr>
              <a:t>자바</a:t>
            </a:r>
            <a:r>
              <a:rPr lang="en-US" altLang="ko-KR" sz="1200" b="1">
                <a:solidFill>
                  <a:srgbClr val="0070C0"/>
                </a:solidFill>
              </a:rPr>
              <a:t>(Java)</a:t>
            </a:r>
            <a:r>
              <a:rPr lang="en-US" altLang="ko-KR" sz="1200"/>
              <a:t>: </a:t>
            </a:r>
            <a:r>
              <a:rPr lang="ko-KR" altLang="en-US" sz="1200"/>
              <a:t>임베디드</a:t>
            </a:r>
            <a:r>
              <a:rPr lang="en-US" altLang="ko-KR" sz="1200"/>
              <a:t>, </a:t>
            </a:r>
            <a:r>
              <a:rPr lang="ko-KR" altLang="en-US" sz="1200"/>
              <a:t>웹</a:t>
            </a:r>
            <a:r>
              <a:rPr lang="en-US" altLang="ko-KR" sz="1200"/>
              <a:t>, </a:t>
            </a:r>
            <a:r>
              <a:rPr lang="ko-KR" altLang="en-US" sz="1200"/>
              <a:t>안드로이드 소프트웨어</a:t>
            </a:r>
            <a:r>
              <a:rPr lang="en-US" altLang="ko-KR" sz="1200"/>
              <a:t>(SW) </a:t>
            </a:r>
            <a:r>
              <a:rPr lang="ko-KR" altLang="en-US" sz="1200"/>
              <a:t>개발 분야</a:t>
            </a:r>
            <a:endParaRPr lang="en-US" altLang="ko-KR" sz="1200"/>
          </a:p>
          <a:p>
            <a:pPr lvl="1">
              <a:defRPr/>
            </a:pPr>
            <a:r>
              <a:rPr lang="en-US" altLang="ko-KR" sz="1200">
                <a:solidFill>
                  <a:srgbClr val="0070C0"/>
                </a:solidFill>
              </a:rPr>
              <a:t>C / C++</a:t>
            </a:r>
            <a:r>
              <a:rPr lang="en-US" altLang="ko-KR" sz="1200"/>
              <a:t>: </a:t>
            </a:r>
            <a:r>
              <a:rPr lang="ko-KR" altLang="en-US" sz="1200"/>
              <a:t>하드웨어</a:t>
            </a:r>
            <a:r>
              <a:rPr lang="en-US" altLang="ko-KR" sz="1200"/>
              <a:t>(HW)</a:t>
            </a:r>
            <a:r>
              <a:rPr lang="ko-KR" altLang="en-US" sz="1200"/>
              <a:t> 장치 제어 및 임베디드 </a:t>
            </a:r>
            <a:r>
              <a:rPr lang="en-US" altLang="ko-KR" sz="1200"/>
              <a:t>SW</a:t>
            </a:r>
            <a:r>
              <a:rPr lang="ko-KR" altLang="en-US" sz="1200"/>
              <a:t> 분야</a:t>
            </a:r>
            <a:endParaRPr lang="en-US" altLang="ko-KR" sz="1200"/>
          </a:p>
          <a:p>
            <a:pPr lvl="1">
              <a:defRPr/>
            </a:pPr>
            <a:r>
              <a:rPr lang="en-US" altLang="ko-KR" sz="1200">
                <a:solidFill>
                  <a:srgbClr val="0070C0"/>
                </a:solidFill>
              </a:rPr>
              <a:t>C++ / C#</a:t>
            </a:r>
            <a:r>
              <a:rPr lang="en-US" altLang="ko-KR" sz="1200"/>
              <a:t>: </a:t>
            </a:r>
            <a:r>
              <a:rPr lang="ko-KR" altLang="en-US" sz="1200"/>
              <a:t>데스크탑 앱 또는 </a:t>
            </a:r>
            <a:r>
              <a:rPr lang="en-US" altLang="ko-KR" sz="1200"/>
              <a:t>ASP.NET</a:t>
            </a:r>
            <a:r>
              <a:rPr lang="ko-KR" altLang="en-US" sz="1200"/>
              <a:t>기반 웹</a:t>
            </a:r>
            <a:r>
              <a:rPr lang="en-US" altLang="ko-KR" sz="1200"/>
              <a:t> SW</a:t>
            </a:r>
            <a:r>
              <a:rPr lang="ko-KR" altLang="en-US" sz="1200"/>
              <a:t> 분야</a:t>
            </a:r>
            <a:endParaRPr lang="en-US" altLang="ko-KR" sz="1200"/>
          </a:p>
          <a:p>
            <a:pPr lvl="1">
              <a:defRPr/>
            </a:pPr>
            <a:r>
              <a:rPr lang="ko-KR" altLang="en-US" sz="1200">
                <a:solidFill>
                  <a:srgbClr val="0070C0"/>
                </a:solidFill>
              </a:rPr>
              <a:t>파이썬</a:t>
            </a:r>
            <a:r>
              <a:rPr lang="en-US" altLang="ko-KR" sz="1200">
                <a:solidFill>
                  <a:srgbClr val="0070C0"/>
                </a:solidFill>
              </a:rPr>
              <a:t>(Python)</a:t>
            </a:r>
            <a:r>
              <a:rPr lang="en-US" altLang="ko-KR" sz="1200"/>
              <a:t>: </a:t>
            </a:r>
            <a:r>
              <a:rPr lang="ko-KR" altLang="en-US" sz="1200"/>
              <a:t>빅데이터 분석 및 머신러닝 </a:t>
            </a:r>
            <a:r>
              <a:rPr lang="en-US" altLang="ko-KR" sz="1200"/>
              <a:t>SW </a:t>
            </a:r>
            <a:r>
              <a:rPr lang="ko-KR" altLang="en-US" sz="1200"/>
              <a:t>분야</a:t>
            </a:r>
            <a:endParaRPr lang="en-US" altLang="ko-KR" sz="1200"/>
          </a:p>
        </p:txBody>
      </p:sp>
      <p:sp>
        <p:nvSpPr>
          <p:cNvPr id="10243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시작하기 전에</a:t>
            </a:r>
          </a:p>
        </p:txBody>
      </p:sp>
      <p:pic>
        <p:nvPicPr>
          <p:cNvPr id="10245" name="그림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4495800"/>
            <a:ext cx="32956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 descr="C:\Users\yongkwon\AppData\Local\Temp\SNAGHTML2259c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2974975"/>
            <a:ext cx="33909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46563"/>
            <a:ext cx="22796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4124325"/>
            <a:ext cx="128746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그림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76338"/>
            <a:ext cx="58483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6ECDBA9-C5DB-4B4C-9C3D-BB9E5EC310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실행문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main() </a:t>
            </a:r>
            <a:r>
              <a:rPr lang="ko-KR" altLang="en-US"/>
              <a:t>메소드 블록 내부에는 다양한 실행문들이 작성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실행문 끝에는 반드시 세미콜론</a:t>
            </a:r>
            <a:r>
              <a:rPr lang="en-US" altLang="ko-KR"/>
              <a:t>(;)</a:t>
            </a:r>
            <a:r>
              <a:rPr lang="ko-KR" altLang="en-US"/>
              <a:t>을 붙여서 실행문이 끝났음을 표시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marL="267891" lvl="1" indent="0">
              <a:buFont typeface="Wingdings" pitchFamily="2" charset="2"/>
              <a:buNone/>
              <a:defRPr/>
            </a:pPr>
            <a:endParaRPr lang="en-US" altLang="ko-KR"/>
          </a:p>
          <a:p>
            <a:pPr marL="267891" lvl="1" indent="0">
              <a:buFont typeface="Wingdings" pitchFamily="2" charset="2"/>
              <a:buNone/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실행문의 종류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 marL="0" indent="0">
              <a:buFont typeface="Wingdings" pitchFamily="2" charset="2"/>
              <a:buNone/>
              <a:defRPr/>
            </a:pPr>
            <a:endParaRPr lang="en-US" altLang="ko-KR"/>
          </a:p>
        </p:txBody>
      </p:sp>
      <p:sp>
        <p:nvSpPr>
          <p:cNvPr id="43011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실행문과 세미콜론</a:t>
            </a:r>
            <a:r>
              <a:rPr lang="en-US" altLang="ko-KR" smtClean="0"/>
              <a:t>(;)</a:t>
            </a:r>
            <a:endParaRPr lang="ko-KR" altLang="en-US" smtClean="0"/>
          </a:p>
        </p:txBody>
      </p:sp>
      <p:pic>
        <p:nvPicPr>
          <p:cNvPr id="4" name="그림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5" y="2373312"/>
            <a:ext cx="552450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616022"/>
            <a:ext cx="3962400" cy="2314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425" y="2209800"/>
            <a:ext cx="4069950" cy="4231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7AF8324-DAED-4618-BA7D-6122AA77E2F3}"/>
              </a:ext>
            </a:extLst>
          </p:cNvPr>
          <p:cNvSpPr/>
          <p:nvPr/>
        </p:nvSpPr>
        <p:spPr>
          <a:xfrm>
            <a:off x="5080924" y="2162860"/>
            <a:ext cx="2743200" cy="3349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ko-KR" altLang="en-US" sz="1400"/>
              <a:t>메모리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82F42A7-E7F1-41CE-922B-4C17DF2047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7944" y="2514600"/>
            <a:ext cx="2559980" cy="2930393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717435" y="2952778"/>
            <a:ext cx="4038600" cy="2492215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변수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(Variable)</a:t>
            </a:r>
          </a:p>
          <a:p>
            <a:pPr lvl="1">
              <a:defRPr/>
            </a:pPr>
            <a:r>
              <a:rPr lang="ko-KR" altLang="en-US" sz="1400" dirty="0"/>
              <a:t>값을 저장할 수 있는 메모리의 특정 번지에 붙여진 이름</a:t>
            </a: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ko-KR" altLang="en-US" sz="1400" dirty="0"/>
              <a:t>변수 통해 해당 메모리 번지에 하나의 값 저장하고 읽을 수 있음</a:t>
            </a: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ko-KR" altLang="en-US" sz="1400" dirty="0"/>
              <a:t>변수는 정수</a:t>
            </a:r>
            <a:r>
              <a:rPr lang="en-US" altLang="ko-KR" sz="1400" dirty="0"/>
              <a:t>, </a:t>
            </a:r>
            <a:r>
              <a:rPr lang="ko-KR" altLang="en-US" sz="1400" dirty="0"/>
              <a:t>실수 등 다양한 타입의 값을 저장할 수 있음</a:t>
            </a:r>
            <a:endParaRPr lang="en-US" altLang="ko-KR" sz="1400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0. </a:t>
            </a:r>
            <a:r>
              <a:rPr lang="ko-KR" altLang="en-US"/>
              <a:t>시작하기 전에</a:t>
            </a:r>
          </a:p>
        </p:txBody>
      </p:sp>
      <p:pic>
        <p:nvPicPr>
          <p:cNvPr id="13" name="Picture 2" descr="C:\Users\yongkwon\AppData\Local\Temp\SNAGHTML34b597.PNG">
            <a:extLst>
              <a:ext uri="{FF2B5EF4-FFF2-40B4-BE49-F238E27FC236}">
                <a16:creationId xmlns:a16="http://schemas.microsoft.com/office/drawing/2014/main" id="{237CE6A0-95C8-4446-A1E8-CE23DDF25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24" y="3001205"/>
            <a:ext cx="7810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yongkwon\AppData\Local\Temp\SNAGHTML34b597.PNG">
            <a:extLst>
              <a:ext uri="{FF2B5EF4-FFF2-40B4-BE49-F238E27FC236}">
                <a16:creationId xmlns:a16="http://schemas.microsoft.com/office/drawing/2014/main" id="{26878DA2-CCF4-4A08-8BDA-39115A97C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24" y="4397989"/>
            <a:ext cx="7810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670A3-CEA1-47ED-A894-394603C14412}"/>
              </a:ext>
            </a:extLst>
          </p:cNvPr>
          <p:cNvSpPr txBox="1"/>
          <p:nvPr/>
        </p:nvSpPr>
        <p:spPr>
          <a:xfrm>
            <a:off x="5512291" y="324406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X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AF2F9-9506-46E9-86FC-83783B660A25}"/>
              </a:ext>
            </a:extLst>
          </p:cNvPr>
          <p:cNvSpPr txBox="1"/>
          <p:nvPr/>
        </p:nvSpPr>
        <p:spPr>
          <a:xfrm>
            <a:off x="5512291" y="4695674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Y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pic>
        <p:nvPicPr>
          <p:cNvPr id="1032" name="Picture 8" descr="C:\Users\yongkwon\AppData\Local\Temp\SNAGHTML38be5e.PNG">
            <a:extLst>
              <a:ext uri="{FF2B5EF4-FFF2-40B4-BE49-F238E27FC236}">
                <a16:creationId xmlns:a16="http://schemas.microsoft.com/office/drawing/2014/main" id="{6CA3E58A-97FF-48B1-96A9-DA1064785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96" y="2540614"/>
            <a:ext cx="14859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yongkwon\AppData\Local\Temp\SNAGHTML38be5e.PNG">
            <a:extLst>
              <a:ext uri="{FF2B5EF4-FFF2-40B4-BE49-F238E27FC236}">
                <a16:creationId xmlns:a16="http://schemas.microsoft.com/office/drawing/2014/main" id="{3ED8A19C-BA7F-449A-908A-933A34B54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796" y="3928196"/>
            <a:ext cx="14859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C:\Users\yongkwon\AppData\Local\Temp\SNAGHTML3b18e8.PNG">
            <a:extLst>
              <a:ext uri="{FF2B5EF4-FFF2-40B4-BE49-F238E27FC236}">
                <a16:creationId xmlns:a16="http://schemas.microsoft.com/office/drawing/2014/main" id="{89439DF1-7799-4179-8262-7407357925D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835" y="3445070"/>
            <a:ext cx="321310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020AB3-5DFB-4651-9ACD-5F4863D1666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59570" y="3384780"/>
            <a:ext cx="170815" cy="1612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CDAE48-09A1-48C4-BC6D-5D541F1C1EA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749695" y="4870067"/>
            <a:ext cx="275590" cy="1708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0A4BFBA-C24F-42D3-AAE5-26C58ED377F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766157" y="4777444"/>
            <a:ext cx="180340" cy="17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0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42900" y="1150938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변수 사용 위해서 </a:t>
            </a:r>
            <a:r>
              <a:rPr lang="ko-KR" altLang="en-US" dirty="0">
                <a:solidFill>
                  <a:srgbClr val="C00000"/>
                </a:solidFill>
              </a:rPr>
              <a:t>변수 선언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 indent="-136525"/>
            <a:r>
              <a:rPr lang="ko-KR" altLang="en-US" dirty="0"/>
              <a:t>변수에</a:t>
            </a:r>
            <a:r>
              <a:rPr lang="en-US" altLang="ko-KR" dirty="0"/>
              <a:t> </a:t>
            </a:r>
            <a:r>
              <a:rPr lang="ko-KR" altLang="en-US" dirty="0"/>
              <a:t>어떤 타입의 데이터 저장할 것인지</a:t>
            </a:r>
            <a:r>
              <a:rPr lang="en-US" altLang="ko-KR" dirty="0"/>
              <a:t>, </a:t>
            </a:r>
            <a:r>
              <a:rPr lang="ko-KR" altLang="en-US" dirty="0"/>
              <a:t>변수 이름 무엇인지 결정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같은 타입의 변수는 콤마 이용해 한꺼번에 선언할 수 있음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변수 선언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2701AF-6020-4647-9A4D-59F2D7B30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70" y="4276895"/>
            <a:ext cx="2695238" cy="13619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97228F-6268-4D4D-B3B1-EBBFB3CA7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962" y="4181667"/>
            <a:ext cx="3809524" cy="1533333"/>
          </a:xfrm>
          <a:prstGeom prst="rect">
            <a:avLst/>
          </a:prstGeom>
        </p:spPr>
      </p:pic>
      <p:pic>
        <p:nvPicPr>
          <p:cNvPr id="3074" name="Picture 2" descr="C:\Users\yongkwon\AppData\Local\Temp\SNAGHTML873f5a.PNG">
            <a:extLst>
              <a:ext uri="{FF2B5EF4-FFF2-40B4-BE49-F238E27FC236}">
                <a16:creationId xmlns:a16="http://schemas.microsoft.com/office/drawing/2014/main" id="{A1B862B5-4085-48EC-A49E-DCE5F78A8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81288"/>
            <a:ext cx="44196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ongkwon\AppData\Local\Temp\SNAGHTML8770f9.PNG">
            <a:extLst>
              <a:ext uri="{FF2B5EF4-FFF2-40B4-BE49-F238E27FC236}">
                <a16:creationId xmlns:a16="http://schemas.microsoft.com/office/drawing/2014/main" id="{94BE975D-5E10-486E-85DF-42CCA9597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047750"/>
            <a:ext cx="47625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yongkwon\AppData\Local\Temp\SNAGHTML886089.PNG">
            <a:extLst>
              <a:ext uri="{FF2B5EF4-FFF2-40B4-BE49-F238E27FC236}">
                <a16:creationId xmlns:a16="http://schemas.microsoft.com/office/drawing/2014/main" id="{38266470-2375-4596-AB1F-D0349EF4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10" y="2009775"/>
            <a:ext cx="6286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yongkwon\AppData\Local\Temp\SNAGHTML88a216.PNG">
            <a:extLst>
              <a:ext uri="{FF2B5EF4-FFF2-40B4-BE49-F238E27FC236}">
                <a16:creationId xmlns:a16="http://schemas.microsoft.com/office/drawing/2014/main" id="{F548CB02-A4DB-4D9E-84F6-1E875765B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272" y="2038350"/>
            <a:ext cx="6096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33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816C649-ABE4-49F4-8ADA-B7C0E8F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52600"/>
            <a:ext cx="7923809" cy="3057143"/>
          </a:xfrm>
          <a:prstGeom prst="rect">
            <a:avLst/>
          </a:prstGeom>
        </p:spPr>
      </p:pic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변수 이름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/>
              <a:t>자바 언어에서 정한 명명 규칙 따라서 작성</a:t>
            </a:r>
            <a:endParaRPr lang="en-US" altLang="ko-KR" dirty="0"/>
          </a:p>
          <a:p>
            <a:pPr lvl="1" indent="-136525"/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변수 선언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0712A3-4974-40B0-BB61-937192B80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36" y="2304098"/>
            <a:ext cx="4238095" cy="5428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2E0439-811C-4E0D-9045-3E4F2DAAE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644" y="2294633"/>
            <a:ext cx="2809524" cy="5428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E094E1-3739-4876-82FC-7BA2D7873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49" y="2966042"/>
            <a:ext cx="2504762" cy="2761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14A4F9-D557-42F0-BBF0-EA995A85A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025" y="2947019"/>
            <a:ext cx="2704762" cy="285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EE5A1F-FA87-436F-8ACE-A4E9479A8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59" y="3358156"/>
            <a:ext cx="4209524" cy="542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2AB1BB-82A0-4471-A232-FB7371BBD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4984" y="3451790"/>
            <a:ext cx="2866667" cy="333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23F331-5FF2-4C85-BB26-CBB226250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136" y="3969396"/>
            <a:ext cx="2219048" cy="295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9A7FA2-B109-47EB-8775-9043E9F3BD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049" y="4380558"/>
            <a:ext cx="2676190" cy="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192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예약어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자바 언어에서 의미를 가지고 사용되는 단어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변수 이름으로 사용할 경우 컴파일 에러 발생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변수 선언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32818"/>
            <a:ext cx="6192837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6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1195388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값을 저장할 경우 </a:t>
            </a:r>
            <a:r>
              <a:rPr lang="ko-KR" altLang="en-US" dirty="0">
                <a:solidFill>
                  <a:srgbClr val="C00000"/>
                </a:solidFill>
              </a:rPr>
              <a:t>대입 연산자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C00000"/>
                </a:solidFill>
              </a:rPr>
              <a:t>=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 indent="-136525"/>
            <a:r>
              <a:rPr lang="ko-KR" altLang="en-US" dirty="0"/>
              <a:t>변수를 선언하고</a:t>
            </a:r>
            <a:endParaRPr lang="en-US" altLang="ko-KR" dirty="0"/>
          </a:p>
          <a:p>
            <a:pPr lvl="1" indent="-136525"/>
            <a:r>
              <a:rPr lang="ko-KR" altLang="en-US" dirty="0"/>
              <a:t>대입 연산자를 사용해서 오른쪽의 값을 왼쪽의 변수에 저장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변수 초기화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/>
              <a:t>변수에 최초로 값이 저장될 때 </a:t>
            </a:r>
            <a:endParaRPr lang="en-US" altLang="ko-KR" dirty="0"/>
          </a:p>
          <a:p>
            <a:pPr lvl="1" indent="-136525"/>
            <a:r>
              <a:rPr lang="ko-KR" altLang="en-US" dirty="0"/>
              <a:t>메모리에 변수가 생성</a:t>
            </a:r>
            <a:endParaRPr lang="en-US" altLang="ko-KR" dirty="0"/>
          </a:p>
          <a:p>
            <a:pPr lvl="1" indent="-136525"/>
            <a:r>
              <a:rPr lang="ko-KR" altLang="en-US" dirty="0"/>
              <a:t>이것을 변수 </a:t>
            </a:r>
            <a:r>
              <a:rPr lang="ko-KR" altLang="en-US" dirty="0" err="1">
                <a:solidFill>
                  <a:srgbClr val="FF0000"/>
                </a:solidFill>
              </a:rPr>
              <a:t>초기화</a:t>
            </a:r>
            <a:r>
              <a:rPr lang="ko-KR" altLang="en-US" dirty="0" err="1"/>
              <a:t>라</a:t>
            </a:r>
            <a:r>
              <a:rPr lang="ko-KR" altLang="en-US" dirty="0"/>
              <a:t> 하고</a:t>
            </a:r>
            <a:endParaRPr lang="en-US" altLang="ko-KR" dirty="0"/>
          </a:p>
          <a:p>
            <a:pPr lvl="1" indent="-136525"/>
            <a:r>
              <a:rPr lang="ko-KR" altLang="en-US" dirty="0"/>
              <a:t>이 때의 값을 </a:t>
            </a:r>
            <a:r>
              <a:rPr lang="ko-KR" altLang="en-US" dirty="0">
                <a:solidFill>
                  <a:srgbClr val="FF0000"/>
                </a:solidFill>
              </a:rPr>
              <a:t>초기값</a:t>
            </a:r>
            <a:r>
              <a:rPr lang="ko-KR" altLang="en-US" dirty="0"/>
              <a:t>이라고 함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B39F3E-FA92-4D52-9D95-152EC7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4124552"/>
            <a:ext cx="2419048" cy="1819048"/>
          </a:xfrm>
          <a:prstGeom prst="rect">
            <a:avLst/>
          </a:prstGeom>
        </p:spPr>
      </p:pic>
      <p:sp>
        <p:nvSpPr>
          <p:cNvPr id="1024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값 저장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862B87-D1EA-45C5-9C07-922951FA9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0019" b="-12165"/>
          <a:stretch/>
        </p:blipFill>
        <p:spPr>
          <a:xfrm>
            <a:off x="2813483" y="2218341"/>
            <a:ext cx="1834717" cy="4486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F597BC-016B-41F3-A233-9D4C60634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370" b="61683"/>
          <a:stretch/>
        </p:blipFill>
        <p:spPr>
          <a:xfrm>
            <a:off x="2813483" y="2754415"/>
            <a:ext cx="1301317" cy="445986"/>
          </a:xfrm>
          <a:prstGeom prst="rect">
            <a:avLst/>
          </a:prstGeom>
        </p:spPr>
      </p:pic>
      <p:pic>
        <p:nvPicPr>
          <p:cNvPr id="2054" name="Picture 6" descr="C:\Users\yongkwon\AppData\Local\Temp\SNAGHTML5be8ee.PNG">
            <a:extLst>
              <a:ext uri="{FF2B5EF4-FFF2-40B4-BE49-F238E27FC236}">
                <a16:creationId xmlns:a16="http://schemas.microsoft.com/office/drawing/2014/main" id="{783F1E89-F511-4AD7-87C2-B9151750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2" y="4536910"/>
            <a:ext cx="32861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886BEA-DC8D-4A82-90A3-F033D0E1E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863" y="5630619"/>
            <a:ext cx="508137" cy="2047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E96F34-55B5-4D81-9D45-4FE5C6102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477" y="5571011"/>
            <a:ext cx="492970" cy="2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032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r>
              <a:rPr lang="ko-KR" altLang="en-US" dirty="0"/>
              <a:t>초기화를 하지 않은 변수는 메모리에서 값을 읽을 수 없음</a:t>
            </a:r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값 저장</a:t>
            </a:r>
          </a:p>
        </p:txBody>
      </p:sp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352800"/>
            <a:ext cx="70358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3773488" y="2647950"/>
            <a:ext cx="154305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B82A0F-F57E-443E-9FA1-4BE9F10C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716257"/>
            <a:ext cx="7035801" cy="3594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42DD0E-DFF7-407A-89D4-22D0AA8D3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167976"/>
            <a:ext cx="7035800" cy="3594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738973A-7BD2-4FB2-87B1-002DE049BD6B}"/>
              </a:ext>
            </a:extLst>
          </p:cNvPr>
          <p:cNvSpPr/>
          <p:nvPr/>
        </p:nvSpPr>
        <p:spPr>
          <a:xfrm>
            <a:off x="1143000" y="3505200"/>
            <a:ext cx="1371600" cy="3048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E75F1-3BE2-483A-A039-19AB2DEA1BFD}"/>
              </a:ext>
            </a:extLst>
          </p:cNvPr>
          <p:cNvSpPr txBox="1"/>
          <p:nvPr/>
        </p:nvSpPr>
        <p:spPr>
          <a:xfrm>
            <a:off x="1143000" y="5105400"/>
            <a:ext cx="4809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실습</a:t>
            </a:r>
            <a:r>
              <a:rPr lang="en-US" altLang="ko-KR" dirty="0">
                <a:solidFill>
                  <a:srgbClr val="C00000"/>
                </a:solidFill>
              </a:rPr>
              <a:t>: VariableInitializationExample.java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83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032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endParaRPr lang="ko-KR" altLang="en-US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값 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E75F1-3BE2-483A-A039-19AB2DEA1BFD}"/>
              </a:ext>
            </a:extLst>
          </p:cNvPr>
          <p:cNvSpPr txBox="1"/>
          <p:nvPr/>
        </p:nvSpPr>
        <p:spPr>
          <a:xfrm>
            <a:off x="533400" y="1152698"/>
            <a:ext cx="4809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실습</a:t>
            </a:r>
            <a:r>
              <a:rPr lang="en-US" altLang="ko-KR" dirty="0">
                <a:solidFill>
                  <a:srgbClr val="C00000"/>
                </a:solidFill>
              </a:rPr>
              <a:t>: VariableInitializationExample.java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57608"/>
            <a:ext cx="4886325" cy="370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2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95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변수 사용</a:t>
            </a:r>
            <a:r>
              <a:rPr lang="en-US" altLang="ko-KR"/>
              <a:t>:</a:t>
            </a:r>
          </a:p>
          <a:p>
            <a:pPr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예시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/>
              <a:t>출력문에서 변수 값 사용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연산식 내부에서 변수 값 사용</a:t>
            </a: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변수 사용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48" y="2376256"/>
            <a:ext cx="6972300" cy="8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038600"/>
            <a:ext cx="69723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7ED2E0-57B0-467C-AC54-401DFF22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248314"/>
            <a:ext cx="2952381" cy="314286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FA5F3FFE-DC1E-47CF-99F0-A3EA28DFE0E5}"/>
              </a:ext>
            </a:extLst>
          </p:cNvPr>
          <p:cNvSpPr txBox="1">
            <a:spLocks/>
          </p:cNvSpPr>
          <p:nvPr/>
        </p:nvSpPr>
        <p:spPr>
          <a:xfrm>
            <a:off x="1676400" y="1295400"/>
            <a:ext cx="5987989" cy="318857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/>
              <a:t>변수의 값을 이용해서</a:t>
            </a:r>
            <a:r>
              <a:rPr kumimoji="0" lang="en-US" altLang="ko-KR"/>
              <a:t>, </a:t>
            </a:r>
            <a:r>
              <a:rPr kumimoji="0" lang="ko-KR" altLang="en-US"/>
              <a:t>출력문이나 연산식을 수행하는 것</a:t>
            </a: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7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변수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59340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8EB095-45CF-4E86-BF7C-59DD67D0A6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자바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(Java)</a:t>
            </a:r>
          </a:p>
          <a:p>
            <a:pPr lvl="1">
              <a:defRPr/>
            </a:pPr>
            <a:r>
              <a:rPr lang="en-US" altLang="ko-KR" dirty="0"/>
              <a:t>1995</a:t>
            </a:r>
            <a:r>
              <a:rPr lang="ko-KR" altLang="en-US" dirty="0"/>
              <a:t>년 </a:t>
            </a:r>
            <a:r>
              <a:rPr lang="ko-KR" altLang="en-US" dirty="0" err="1"/>
              <a:t>마이크로시스템즈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(Sun Microsystems)</a:t>
            </a:r>
            <a:r>
              <a:rPr lang="ko-KR" altLang="en-US" dirty="0"/>
              <a:t>에서 발표</a:t>
            </a:r>
            <a:endParaRPr lang="en-US" altLang="ko-KR" dirty="0"/>
          </a:p>
          <a:p>
            <a:pPr lvl="1">
              <a:defRPr/>
            </a:pPr>
            <a:r>
              <a:rPr lang="ko-KR" altLang="en-US"/>
              <a:t>현재 웹사이트 </a:t>
            </a:r>
            <a:r>
              <a:rPr lang="ko-KR" altLang="en-US" dirty="0"/>
              <a:t>및 다양한 애플리케이션 개발의 </a:t>
            </a:r>
            <a:r>
              <a:rPr lang="ko-KR" altLang="en-US"/>
              <a:t>핵심 언어</a:t>
            </a: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오라클</a:t>
            </a:r>
            <a:r>
              <a:rPr lang="en-US" altLang="ko-KR" dirty="0"/>
              <a:t> (</a:t>
            </a:r>
            <a:r>
              <a:rPr lang="en-US" altLang="ko-KR" dirty="0">
                <a:hlinkClick r:id="rId2"/>
              </a:rPr>
              <a:t>http://www.oracle.com</a:t>
            </a:r>
            <a:r>
              <a:rPr lang="en-US" altLang="ko-KR" dirty="0"/>
              <a:t>) </a:t>
            </a:r>
            <a:r>
              <a:rPr lang="ko-KR" altLang="en-US" dirty="0"/>
              <a:t>라이선스</a:t>
            </a:r>
            <a:endParaRPr lang="en-US" altLang="ko-KR" dirty="0"/>
          </a:p>
          <a:p>
            <a:pPr lvl="2">
              <a:defRPr/>
            </a:pPr>
            <a:r>
              <a:rPr lang="ko-KR" altLang="en-US"/>
              <a:t>자바 개발 도구의 배포</a:t>
            </a:r>
            <a:endParaRPr lang="en-US" altLang="ko-KR"/>
          </a:p>
          <a:p>
            <a:pPr lvl="1">
              <a:defRPr/>
            </a:pPr>
            <a:r>
              <a:rPr lang="ko-KR" altLang="en-US"/>
              <a:t>특징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모든 운영체제에서 실행 가능</a:t>
            </a:r>
            <a:endParaRPr lang="en-US" altLang="ko-KR" dirty="0"/>
          </a:p>
          <a:p>
            <a:pPr lvl="2">
              <a:defRPr/>
            </a:pPr>
            <a:r>
              <a:rPr lang="ko-KR" altLang="en-US" dirty="0">
                <a:solidFill>
                  <a:srgbClr val="C00000"/>
                </a:solidFill>
              </a:rPr>
              <a:t>객체 지향 프로그래밍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(OOP : Object-Oriented Programming)</a:t>
            </a:r>
          </a:p>
          <a:p>
            <a:pPr lvl="2">
              <a:defRPr/>
            </a:pPr>
            <a:r>
              <a:rPr lang="ko-KR" altLang="en-US" dirty="0"/>
              <a:t>메모리 자동 정리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풍부한 무료 라이브러리</a:t>
            </a:r>
          </a:p>
        </p:txBody>
      </p:sp>
      <p:sp>
        <p:nvSpPr>
          <p:cNvPr id="11267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자바 소개</a:t>
            </a:r>
          </a:p>
        </p:txBody>
      </p:sp>
      <p:pic>
        <p:nvPicPr>
          <p:cNvPr id="3" name="그림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0" y="2989263"/>
            <a:ext cx="1627188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 descr="C:\Users\yongkwon\AppData\Local\Temp\SNAGHTML22c154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3" y="2286000"/>
            <a:ext cx="12192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 descr="C:\Users\yongkwon\AppData\Local\Temp\SNAGHTML22c58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41638"/>
            <a:ext cx="1649413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10" descr="C:\Users\yongkwon\AppData\Local\Temp\SNAGHTML22ca5b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3267075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295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변수 값 복사</a:t>
            </a:r>
            <a:r>
              <a:rPr lang="en-US" altLang="ko-KR"/>
              <a:t>:</a:t>
            </a:r>
          </a:p>
          <a:p>
            <a:pPr>
              <a:defRPr/>
            </a:pPr>
            <a:endParaRPr lang="en-US" altLang="ko-KR" dirty="0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229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변수 사용</a:t>
            </a: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FA5F3FFE-DC1E-47CF-99F0-A3EA28DFE0E5}"/>
              </a:ext>
            </a:extLst>
          </p:cNvPr>
          <p:cNvSpPr txBox="1">
            <a:spLocks/>
          </p:cNvSpPr>
          <p:nvPr/>
        </p:nvSpPr>
        <p:spPr>
          <a:xfrm>
            <a:off x="1905000" y="1295400"/>
            <a:ext cx="5987989" cy="318857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18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1pPr>
            <a:lvl2pPr marL="404813" marR="0" indent="-136922" algn="l" defTabSz="6858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22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2pPr>
            <a:lvl3pPr marL="607219" marR="0" indent="-136922" algn="l" defTabSz="6858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25"/>
              </a:spcAft>
              <a:buClr>
                <a:srgbClr val="ADB9AD"/>
              </a:buClr>
              <a:buSzTx/>
              <a:buFontTx/>
              <a:buChar char="•"/>
              <a:tabLst/>
              <a:defRPr sz="1350" kern="12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defRPr>
            </a:lvl3pPr>
            <a:lvl4pPr marL="12001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1543050" indent="-1714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ko-KR" altLang="en-US"/>
              <a:t>변수의 값을 다른 변수에 저장</a:t>
            </a:r>
            <a:endParaRPr kumimoji="0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EA2E2A-996B-4F14-B9FB-BE9F967A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5" y="2670764"/>
            <a:ext cx="4034228" cy="3188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ECF44A-FD87-4961-A29F-662A315F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85" y="3068714"/>
            <a:ext cx="4034228" cy="2685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EF90DA-53EF-438A-993A-668224712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183" y="1868861"/>
            <a:ext cx="2743552" cy="6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변수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39CA7-56B7-40FE-BCE4-2AB7D3190CDF}"/>
              </a:ext>
            </a:extLst>
          </p:cNvPr>
          <p:cNvSpPr txBox="1"/>
          <p:nvPr/>
        </p:nvSpPr>
        <p:spPr>
          <a:xfrm>
            <a:off x="533400" y="1295400"/>
            <a:ext cx="4583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실습</a:t>
            </a:r>
            <a:r>
              <a:rPr lang="en-US" altLang="ko-KR">
                <a:solidFill>
                  <a:srgbClr val="C00000"/>
                </a:solidFill>
              </a:rPr>
              <a:t>: VariableExchangeExample.java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57245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7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85750" y="12192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로컬 변수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(Local Variable)</a:t>
            </a:r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메소드</a:t>
            </a:r>
            <a:r>
              <a:rPr lang="ko-KR" altLang="en-US" dirty="0"/>
              <a:t> 블록 내에서 선언된 변수를 로컬 변수라고 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로컬 변수는 </a:t>
            </a:r>
            <a:r>
              <a:rPr lang="ko-KR" altLang="en-US" dirty="0" err="1"/>
              <a:t>메소드</a:t>
            </a:r>
            <a:r>
              <a:rPr lang="ko-KR" altLang="en-US" dirty="0"/>
              <a:t> 블록 내에서만 사용되고 </a:t>
            </a:r>
            <a:r>
              <a:rPr lang="ko-KR" altLang="en-US" dirty="0" err="1"/>
              <a:t>메소드</a:t>
            </a:r>
            <a:r>
              <a:rPr lang="ko-KR" altLang="en-US" dirty="0"/>
              <a:t> 실행이 끝나면 자동 삭제됨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27062" lvl="2" indent="0">
              <a:buFontTx/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</a:t>
            </a:r>
            <a:r>
              <a:rPr lang="ko-KR" altLang="en-US"/>
              <a:t>변수 사용 범위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0"/>
            <a:ext cx="651510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705727-3E7E-4DB0-A15A-0F577CA6CC77}"/>
              </a:ext>
            </a:extLst>
          </p:cNvPr>
          <p:cNvCxnSpPr>
            <a:cxnSpLocks/>
          </p:cNvCxnSpPr>
          <p:nvPr/>
        </p:nvCxnSpPr>
        <p:spPr>
          <a:xfrm>
            <a:off x="2057400" y="3370556"/>
            <a:ext cx="4572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61161F-FEDE-4642-BAB5-D9FBBFAC237F}"/>
              </a:ext>
            </a:extLst>
          </p:cNvPr>
          <p:cNvCxnSpPr>
            <a:cxnSpLocks/>
          </p:cNvCxnSpPr>
          <p:nvPr/>
        </p:nvCxnSpPr>
        <p:spPr>
          <a:xfrm>
            <a:off x="2078856" y="3689410"/>
            <a:ext cx="30997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1041D5-9C87-43BD-8817-D7822E996493}"/>
              </a:ext>
            </a:extLst>
          </p:cNvPr>
          <p:cNvSpPr txBox="1"/>
          <p:nvPr/>
        </p:nvSpPr>
        <p:spPr>
          <a:xfrm>
            <a:off x="1477022" y="4437357"/>
            <a:ext cx="3323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이 위치에서는 </a:t>
            </a:r>
            <a:r>
              <a:rPr lang="en-US" altLang="ko-KR" sz="1200" b="1" dirty="0">
                <a:solidFill>
                  <a:srgbClr val="FF0000"/>
                </a:solidFill>
              </a:rPr>
              <a:t>value</a:t>
            </a:r>
            <a:r>
              <a:rPr lang="ko-KR" altLang="en-US" sz="1200" b="1" dirty="0">
                <a:solidFill>
                  <a:srgbClr val="FF0000"/>
                </a:solidFill>
              </a:rPr>
              <a:t>와 </a:t>
            </a:r>
            <a:r>
              <a:rPr lang="en-US" altLang="ko-KR" sz="1200" b="1" dirty="0">
                <a:solidFill>
                  <a:srgbClr val="FF0000"/>
                </a:solidFill>
              </a:rPr>
              <a:t>sum </a:t>
            </a:r>
            <a:r>
              <a:rPr lang="ko-KR" altLang="en-US" sz="1200" b="1" dirty="0">
                <a:solidFill>
                  <a:srgbClr val="FF0000"/>
                </a:solidFill>
              </a:rPr>
              <a:t>변수는 사용 못함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822608-4E4D-4E43-A6C5-838C17656FCE}"/>
              </a:ext>
            </a:extLst>
          </p:cNvPr>
          <p:cNvSpPr/>
          <p:nvPr/>
        </p:nvSpPr>
        <p:spPr>
          <a:xfrm>
            <a:off x="1441510" y="4011966"/>
            <a:ext cx="351778" cy="3987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Users\yongkwon\AppData\Local\Temp\SNAGHTMLa41e86.PNG">
            <a:extLst>
              <a:ext uri="{FF2B5EF4-FFF2-40B4-BE49-F238E27FC236}">
                <a16:creationId xmlns:a16="http://schemas.microsoft.com/office/drawing/2014/main" id="{11D4A7D8-294C-4717-8F2D-BCBB629B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03" y="1544252"/>
            <a:ext cx="62865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yongkwon\AppData\Local\Temp\SNAGHTMLa5c58f.PNG">
            <a:extLst>
              <a:ext uri="{FF2B5EF4-FFF2-40B4-BE49-F238E27FC236}">
                <a16:creationId xmlns:a16="http://schemas.microsoft.com/office/drawing/2014/main" id="{2BBA0D24-AB72-47CF-AD6E-366972F6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573" y="3657413"/>
            <a:ext cx="47720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43000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ko-KR" altLang="en-US" dirty="0"/>
              <a:t>로컬 변수는 해당 중괄호 블록 내에서만 사용 가능</a:t>
            </a:r>
            <a:endParaRPr lang="en-US" altLang="ko-KR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</a:t>
            </a:r>
            <a:r>
              <a:rPr lang="ko-KR" altLang="en-US"/>
              <a:t>변수 사용 범위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45B9C9-F1C8-4272-9189-D64CC632F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751" y="1971714"/>
            <a:ext cx="3771429" cy="314286"/>
          </a:xfrm>
          <a:prstGeom prst="rect">
            <a:avLst/>
          </a:prstGeom>
        </p:spPr>
      </p:pic>
      <p:pic>
        <p:nvPicPr>
          <p:cNvPr id="4100" name="Picture 4" descr="C:\Users\yongkwon\AppData\Local\Temp\SNAGHTMLa33b3b.PNG">
            <a:extLst>
              <a:ext uri="{FF2B5EF4-FFF2-40B4-BE49-F238E27FC236}">
                <a16:creationId xmlns:a16="http://schemas.microsoft.com/office/drawing/2014/main" id="{76336D70-D4E8-4B89-ABD9-3455D46E7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48" y="2388834"/>
            <a:ext cx="47815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yongkwon\AppData\Local\Temp\SNAGHTMLa3e508.PNG">
            <a:extLst>
              <a:ext uri="{FF2B5EF4-FFF2-40B4-BE49-F238E27FC236}">
                <a16:creationId xmlns:a16="http://schemas.microsoft.com/office/drawing/2014/main" id="{8D606CC9-5BC2-4940-91DD-0497328FF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99" y="1649027"/>
            <a:ext cx="11144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073CB6-9CAF-4FB1-98F1-2EA76990F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922" y="2707257"/>
            <a:ext cx="3390476" cy="238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D8F2EE-DB59-409A-A562-69259B6260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281" y="3909132"/>
            <a:ext cx="3371429" cy="2761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1DE3F8-8DF1-4CB3-9F9B-63B77C2912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922" y="2994471"/>
            <a:ext cx="1847619" cy="2190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C84644-D93D-439E-BAB1-C82C47BAF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1823" y="4164248"/>
            <a:ext cx="1676190" cy="5523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DEE986-67CD-4402-928E-1E8EA59BC1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614" y="5067362"/>
            <a:ext cx="1780952" cy="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7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66813"/>
            <a:ext cx="8686800" cy="5715000"/>
          </a:xfrm>
        </p:spPr>
        <p:txBody>
          <a:bodyPr/>
          <a:lstStyle/>
          <a:p>
            <a:pPr marL="267891" lvl="1" indent="0">
              <a:buNone/>
              <a:defRPr/>
            </a:pPr>
            <a:endParaRPr lang="en-US" altLang="ko-KR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</a:t>
            </a:r>
            <a:r>
              <a:rPr lang="ko-KR" altLang="en-US"/>
              <a:t>변수 사용 범위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5A1CA-B3C6-44B2-B1FD-5DD96C357DEA}"/>
              </a:ext>
            </a:extLst>
          </p:cNvPr>
          <p:cNvSpPr txBox="1"/>
          <p:nvPr/>
        </p:nvSpPr>
        <p:spPr>
          <a:xfrm>
            <a:off x="395857" y="1166813"/>
            <a:ext cx="41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실습</a:t>
            </a:r>
            <a:r>
              <a:rPr lang="en-US" altLang="ko-KR" dirty="0">
                <a:solidFill>
                  <a:srgbClr val="C00000"/>
                </a:solidFill>
              </a:rPr>
              <a:t>: VariableScopeExample.java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95536"/>
            <a:ext cx="3543300" cy="26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02-2. </a:t>
            </a:r>
            <a:r>
              <a:rPr lang="ko-KR" altLang="en-US" b="1">
                <a:solidFill>
                  <a:schemeClr val="tx1"/>
                </a:solidFill>
              </a:rPr>
              <a:t>기본 타입</a:t>
            </a:r>
          </a:p>
        </p:txBody>
      </p:sp>
      <p:pic>
        <p:nvPicPr>
          <p:cNvPr id="4104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99CFA8-2309-4C13-80D3-E0D5ECBE4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8" y="7937"/>
            <a:ext cx="4930982" cy="38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3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27"/>
          <p:cNvSpPr>
            <a:spLocks noGrp="1"/>
          </p:cNvSpPr>
          <p:nvPr>
            <p:ph sz="quarter" idx="10"/>
          </p:nvPr>
        </p:nvSpPr>
        <p:spPr bwMode="auto">
          <a:xfrm>
            <a:off x="342900" y="990600"/>
            <a:ext cx="8286750" cy="5400675"/>
          </a:xfrm>
          <a:prstGeom prst="roundRect">
            <a:avLst>
              <a:gd name="adj" fmla="val 12995"/>
            </a:avLst>
          </a:prstGeom>
          <a:noFill/>
          <a:ln w="9525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200000"/>
              </a:lnSpc>
            </a:pPr>
            <a:r>
              <a:rPr lang="en-US" altLang="ko-KR" sz="2200"/>
              <a:t>0. </a:t>
            </a:r>
            <a:r>
              <a:rPr lang="ko-KR" altLang="en-US" sz="2200"/>
              <a:t>시작하기 </a:t>
            </a:r>
            <a:r>
              <a:rPr lang="ko-KR" altLang="en-US" sz="2200" dirty="0"/>
              <a:t>전에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1. </a:t>
            </a:r>
            <a:r>
              <a:rPr lang="ko-KR" altLang="en-US" sz="2200"/>
              <a:t>정수 </a:t>
            </a:r>
            <a:r>
              <a:rPr lang="ko-KR" altLang="en-US" sz="2200" dirty="0"/>
              <a:t>타입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2. </a:t>
            </a:r>
            <a:r>
              <a:rPr lang="ko-KR" altLang="en-US" sz="2200"/>
              <a:t>실수 </a:t>
            </a:r>
            <a:r>
              <a:rPr lang="ko-KR" altLang="en-US" sz="2200" dirty="0"/>
              <a:t>타입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3. </a:t>
            </a:r>
            <a:r>
              <a:rPr lang="ko-KR" altLang="en-US" sz="2200"/>
              <a:t>논리 </a:t>
            </a:r>
            <a:r>
              <a:rPr lang="ko-KR" altLang="en-US" sz="2200" dirty="0"/>
              <a:t>타입</a:t>
            </a:r>
            <a:endParaRPr lang="en-US" altLang="ko-KR" sz="2200" dirty="0"/>
          </a:p>
          <a:p>
            <a:pPr lvl="1" indent="-136525">
              <a:lnSpc>
                <a:spcPct val="200000"/>
              </a:lnSpc>
            </a:pPr>
            <a:r>
              <a:rPr lang="en-US" altLang="ko-KR" sz="2200"/>
              <a:t>4. </a:t>
            </a:r>
            <a:r>
              <a:rPr lang="ko-KR" altLang="en-US" sz="2200"/>
              <a:t>키워드로 </a:t>
            </a:r>
            <a:r>
              <a:rPr lang="ko-KR" altLang="en-US" sz="2200" dirty="0"/>
              <a:t>끝내는 </a:t>
            </a:r>
            <a:r>
              <a:rPr lang="ko-KR" altLang="en-US" sz="2200"/>
              <a:t>핵심 포인트</a:t>
            </a:r>
          </a:p>
        </p:txBody>
      </p:sp>
      <p:sp>
        <p:nvSpPr>
          <p:cNvPr id="3" name="제목 2"/>
          <p:cNvSpPr txBox="1">
            <a:spLocks/>
          </p:cNvSpPr>
          <p:nvPr/>
        </p:nvSpPr>
        <p:spPr bwMode="auto">
          <a:xfrm>
            <a:off x="238125" y="261938"/>
            <a:ext cx="7559675" cy="5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8607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ongkwon\AppData\Local\Temp\SNAGHTML16f3908.PNG">
            <a:extLst>
              <a:ext uri="{FF2B5EF4-FFF2-40B4-BE49-F238E27FC236}">
                <a16:creationId xmlns:a16="http://schemas.microsoft.com/office/drawing/2014/main" id="{6371FB66-7AE9-4CB9-AF88-D3A19A9CF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3533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460417" y="1500446"/>
            <a:ext cx="6688138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기본 타입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(Primitive Type)</a:t>
            </a:r>
          </a:p>
          <a:p>
            <a:pPr lvl="1">
              <a:defRPr/>
            </a:pPr>
            <a:r>
              <a:rPr lang="ko-KR" altLang="en-US"/>
              <a:t>자바 언어는 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논리값 </a:t>
            </a:r>
            <a:r>
              <a:rPr lang="ko-KR" altLang="en-US"/>
              <a:t>저장하는 총 </a:t>
            </a:r>
            <a:r>
              <a:rPr lang="en-US" altLang="ko-KR"/>
              <a:t>8 </a:t>
            </a:r>
            <a:r>
              <a:rPr lang="ko-KR" altLang="en-US"/>
              <a:t>개의 기본 타입을 제공</a:t>
            </a: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32D20A-92E5-45FE-93A6-3AEACAAD9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79" y="2711132"/>
            <a:ext cx="666667" cy="257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242E29-633F-4AC1-97EC-3B6A37AF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667000"/>
            <a:ext cx="1866667" cy="285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D8A17A-6B3F-4AA3-B510-01BB515F6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579" y="3070697"/>
            <a:ext cx="704762" cy="2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D791BF-C7ED-47D9-A3FB-B2006A758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903" y="3055405"/>
            <a:ext cx="1085714" cy="2761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AB4F34-33DB-4624-BFCA-6D0559EDF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055" y="3396184"/>
            <a:ext cx="723810" cy="2761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8F2221-1C08-4896-AA21-07562C61F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3433252"/>
            <a:ext cx="685714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그룹 548">
            <a:extLst>
              <a:ext uri="{FF2B5EF4-FFF2-40B4-BE49-F238E27FC236}">
                <a16:creationId xmlns:a16="http://schemas.microsoft.com/office/drawing/2014/main" id="{E69251F4-0A68-4426-95A5-0F21AA678991}"/>
              </a:ext>
            </a:extLst>
          </p:cNvPr>
          <p:cNvGrpSpPr/>
          <p:nvPr/>
        </p:nvGrpSpPr>
        <p:grpSpPr>
          <a:xfrm>
            <a:off x="695391" y="4240878"/>
            <a:ext cx="7083359" cy="1843723"/>
            <a:chOff x="766762" y="4252277"/>
            <a:chExt cx="7083359" cy="1843723"/>
          </a:xfrm>
        </p:grpSpPr>
        <p:sp>
          <p:nvSpPr>
            <p:cNvPr id="550" name="TextBox 549">
              <a:extLst>
                <a:ext uri="{FF2B5EF4-FFF2-40B4-BE49-F238E27FC236}">
                  <a16:creationId xmlns:a16="http://schemas.microsoft.com/office/drawing/2014/main" id="{8294A4D0-F0BC-40FC-A50C-EDC472CD6755}"/>
                </a:ext>
              </a:extLst>
            </p:cNvPr>
            <p:cNvSpPr txBox="1"/>
            <p:nvPr/>
          </p:nvSpPr>
          <p:spPr>
            <a:xfrm>
              <a:off x="766762" y="4252277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메모리</a:t>
              </a:r>
            </a:p>
          </p:txBody>
        </p:sp>
        <p:grpSp>
          <p:nvGrpSpPr>
            <p:cNvPr id="551" name="그룹 550">
              <a:extLst>
                <a:ext uri="{FF2B5EF4-FFF2-40B4-BE49-F238E27FC236}">
                  <a16:creationId xmlns:a16="http://schemas.microsoft.com/office/drawing/2014/main" id="{2783932A-714D-411B-9EE3-1E72EB586185}"/>
                </a:ext>
              </a:extLst>
            </p:cNvPr>
            <p:cNvGrpSpPr/>
            <p:nvPr/>
          </p:nvGrpSpPr>
          <p:grpSpPr>
            <a:xfrm>
              <a:off x="832747" y="4545927"/>
              <a:ext cx="7017374" cy="1550073"/>
              <a:chOff x="832747" y="4545927"/>
              <a:chExt cx="7017374" cy="1550073"/>
            </a:xfrm>
          </p:grpSpPr>
          <p:sp>
            <p:nvSpPr>
              <p:cNvPr id="552" name="Rectangle 14926">
                <a:extLst>
                  <a:ext uri="{FF2B5EF4-FFF2-40B4-BE49-F238E27FC236}">
                    <a16:creationId xmlns:a16="http://schemas.microsoft.com/office/drawing/2014/main" id="{F60A3870-F8AF-48ED-88D0-2F588134F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3" name="Rectangle 14927">
                <a:extLst>
                  <a:ext uri="{FF2B5EF4-FFF2-40B4-BE49-F238E27FC236}">
                    <a16:creationId xmlns:a16="http://schemas.microsoft.com/office/drawing/2014/main" id="{3737A3C1-317D-485A-9C3B-3A4246579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4" name="Rectangle 14928">
                <a:extLst>
                  <a:ext uri="{FF2B5EF4-FFF2-40B4-BE49-F238E27FC236}">
                    <a16:creationId xmlns:a16="http://schemas.microsoft.com/office/drawing/2014/main" id="{3414F1FB-1C6C-406C-91E9-F5F7A83F6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5" name="Rectangle 14929">
                <a:extLst>
                  <a:ext uri="{FF2B5EF4-FFF2-40B4-BE49-F238E27FC236}">
                    <a16:creationId xmlns:a16="http://schemas.microsoft.com/office/drawing/2014/main" id="{1B055E48-4C69-4418-9D47-954694BBB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6" name="Rectangle 14930">
                <a:extLst>
                  <a:ext uri="{FF2B5EF4-FFF2-40B4-BE49-F238E27FC236}">
                    <a16:creationId xmlns:a16="http://schemas.microsoft.com/office/drawing/2014/main" id="{577711C6-6020-43F2-A610-94F8863A8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7" name="Rectangle 14931">
                <a:extLst>
                  <a:ext uri="{FF2B5EF4-FFF2-40B4-BE49-F238E27FC236}">
                    <a16:creationId xmlns:a16="http://schemas.microsoft.com/office/drawing/2014/main" id="{791D1982-344B-4C9F-BF81-06C234775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8" name="Rectangle 14932">
                <a:extLst>
                  <a:ext uri="{FF2B5EF4-FFF2-40B4-BE49-F238E27FC236}">
                    <a16:creationId xmlns:a16="http://schemas.microsoft.com/office/drawing/2014/main" id="{D5AB4626-023C-496C-95A5-8DCD3A407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9" name="Rectangle 14933">
                <a:extLst>
                  <a:ext uri="{FF2B5EF4-FFF2-40B4-BE49-F238E27FC236}">
                    <a16:creationId xmlns:a16="http://schemas.microsoft.com/office/drawing/2014/main" id="{B9BEA396-B7CA-4BFC-844B-D49506375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0" name="Rectangle 14934">
                <a:extLst>
                  <a:ext uri="{FF2B5EF4-FFF2-40B4-BE49-F238E27FC236}">
                    <a16:creationId xmlns:a16="http://schemas.microsoft.com/office/drawing/2014/main" id="{F2499633-929E-4D17-8E7A-010B7BAEA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1" name="Rectangle 14935">
                <a:extLst>
                  <a:ext uri="{FF2B5EF4-FFF2-40B4-BE49-F238E27FC236}">
                    <a16:creationId xmlns:a16="http://schemas.microsoft.com/office/drawing/2014/main" id="{6D889542-F5B1-4378-9495-B33B86343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2" name="Rectangle 14936">
                <a:extLst>
                  <a:ext uri="{FF2B5EF4-FFF2-40B4-BE49-F238E27FC236}">
                    <a16:creationId xmlns:a16="http://schemas.microsoft.com/office/drawing/2014/main" id="{1601F9E9-09BD-4AF5-BC5E-895AFE44A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3" name="Rectangle 14937">
                <a:extLst>
                  <a:ext uri="{FF2B5EF4-FFF2-40B4-BE49-F238E27FC236}">
                    <a16:creationId xmlns:a16="http://schemas.microsoft.com/office/drawing/2014/main" id="{959F170E-4EEB-4349-BD6B-24C6A9767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4" name="Rectangle 14938">
                <a:extLst>
                  <a:ext uri="{FF2B5EF4-FFF2-40B4-BE49-F238E27FC236}">
                    <a16:creationId xmlns:a16="http://schemas.microsoft.com/office/drawing/2014/main" id="{14E92629-375E-4AAF-8F96-9A42189FE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5" name="Rectangle 14939">
                <a:extLst>
                  <a:ext uri="{FF2B5EF4-FFF2-40B4-BE49-F238E27FC236}">
                    <a16:creationId xmlns:a16="http://schemas.microsoft.com/office/drawing/2014/main" id="{F2730352-ED2B-4AC0-A2AB-1EEB8C309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6" name="Rectangle 14940">
                <a:extLst>
                  <a:ext uri="{FF2B5EF4-FFF2-40B4-BE49-F238E27FC236}">
                    <a16:creationId xmlns:a16="http://schemas.microsoft.com/office/drawing/2014/main" id="{7A7C6089-FB41-4C13-A967-A8FD67F9F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ko-KR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7" name="Rectangle 14941">
                <a:extLst>
                  <a:ext uri="{FF2B5EF4-FFF2-40B4-BE49-F238E27FC236}">
                    <a16:creationId xmlns:a16="http://schemas.microsoft.com/office/drawing/2014/main" id="{E496815A-6A3A-45EA-AE46-1B25FC95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8" name="Rectangle 14942">
                <a:extLst>
                  <a:ext uri="{FF2B5EF4-FFF2-40B4-BE49-F238E27FC236}">
                    <a16:creationId xmlns:a16="http://schemas.microsoft.com/office/drawing/2014/main" id="{CB70258A-56D7-4438-90A6-156AFEACF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9" name="Rectangle 14943">
                <a:extLst>
                  <a:ext uri="{FF2B5EF4-FFF2-40B4-BE49-F238E27FC236}">
                    <a16:creationId xmlns:a16="http://schemas.microsoft.com/office/drawing/2014/main" id="{E2D557E9-5829-4EA2-8A8F-B40623DAC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0" name="Rectangle 14944">
                <a:extLst>
                  <a:ext uri="{FF2B5EF4-FFF2-40B4-BE49-F238E27FC236}">
                    <a16:creationId xmlns:a16="http://schemas.microsoft.com/office/drawing/2014/main" id="{9A01710F-52FE-42BD-88AF-751656ACB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1" name="Rectangle 14945">
                <a:extLst>
                  <a:ext uri="{FF2B5EF4-FFF2-40B4-BE49-F238E27FC236}">
                    <a16:creationId xmlns:a16="http://schemas.microsoft.com/office/drawing/2014/main" id="{E47FDEAB-98A7-48B0-AF04-E3092D31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2" name="Rectangle 14946">
                <a:extLst>
                  <a:ext uri="{FF2B5EF4-FFF2-40B4-BE49-F238E27FC236}">
                    <a16:creationId xmlns:a16="http://schemas.microsoft.com/office/drawing/2014/main" id="{5E8FF6E4-77BD-4D54-B8E4-3BCFCE0E5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3" name="Rectangle 14947">
                <a:extLst>
                  <a:ext uri="{FF2B5EF4-FFF2-40B4-BE49-F238E27FC236}">
                    <a16:creationId xmlns:a16="http://schemas.microsoft.com/office/drawing/2014/main" id="{E3C64F8A-1C67-428B-8DC2-413B3F3C2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4" name="Rectangle 14949">
                <a:extLst>
                  <a:ext uri="{FF2B5EF4-FFF2-40B4-BE49-F238E27FC236}">
                    <a16:creationId xmlns:a16="http://schemas.microsoft.com/office/drawing/2014/main" id="{3B63C943-1096-4678-8680-BA57DA828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5" name="Rectangle 14948">
                <a:extLst>
                  <a:ext uri="{FF2B5EF4-FFF2-40B4-BE49-F238E27FC236}">
                    <a16:creationId xmlns:a16="http://schemas.microsoft.com/office/drawing/2014/main" id="{5838AF86-8242-4BF5-83A2-AB82190EE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6" name="Rectangle 14926">
                <a:extLst>
                  <a:ext uri="{FF2B5EF4-FFF2-40B4-BE49-F238E27FC236}">
                    <a16:creationId xmlns:a16="http://schemas.microsoft.com/office/drawing/2014/main" id="{CD0E7282-E782-4AD1-B876-D073770EF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7" name="Rectangle 14927">
                <a:extLst>
                  <a:ext uri="{FF2B5EF4-FFF2-40B4-BE49-F238E27FC236}">
                    <a16:creationId xmlns:a16="http://schemas.microsoft.com/office/drawing/2014/main" id="{0C5ED4EC-5AB9-4D7D-87EA-74DB866A1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8" name="Rectangle 14928">
                <a:extLst>
                  <a:ext uri="{FF2B5EF4-FFF2-40B4-BE49-F238E27FC236}">
                    <a16:creationId xmlns:a16="http://schemas.microsoft.com/office/drawing/2014/main" id="{0DDE84D7-5785-442B-A225-0B7A7A82E9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9" name="Rectangle 14929">
                <a:extLst>
                  <a:ext uri="{FF2B5EF4-FFF2-40B4-BE49-F238E27FC236}">
                    <a16:creationId xmlns:a16="http://schemas.microsoft.com/office/drawing/2014/main" id="{7620A383-6E16-42D2-B9D5-435F3D758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0" name="Rectangle 14930">
                <a:extLst>
                  <a:ext uri="{FF2B5EF4-FFF2-40B4-BE49-F238E27FC236}">
                    <a16:creationId xmlns:a16="http://schemas.microsoft.com/office/drawing/2014/main" id="{F58CFD25-6CAF-4827-9D61-CF0FABA9F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1" name="Rectangle 14931">
                <a:extLst>
                  <a:ext uri="{FF2B5EF4-FFF2-40B4-BE49-F238E27FC236}">
                    <a16:creationId xmlns:a16="http://schemas.microsoft.com/office/drawing/2014/main" id="{DAD541CF-ADC9-4ADE-8B0D-5174DE7B2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2" name="Rectangle 14932">
                <a:extLst>
                  <a:ext uri="{FF2B5EF4-FFF2-40B4-BE49-F238E27FC236}">
                    <a16:creationId xmlns:a16="http://schemas.microsoft.com/office/drawing/2014/main" id="{55972280-C30B-4FB4-9481-66502734B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3" name="Rectangle 14933">
                <a:extLst>
                  <a:ext uri="{FF2B5EF4-FFF2-40B4-BE49-F238E27FC236}">
                    <a16:creationId xmlns:a16="http://schemas.microsoft.com/office/drawing/2014/main" id="{BE1EC57D-4699-49F3-B7CD-5675F52E5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4" name="Rectangle 14934">
                <a:extLst>
                  <a:ext uri="{FF2B5EF4-FFF2-40B4-BE49-F238E27FC236}">
                    <a16:creationId xmlns:a16="http://schemas.microsoft.com/office/drawing/2014/main" id="{378370FE-12D4-4307-844C-D867D1EF9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5" name="Rectangle 14935">
                <a:extLst>
                  <a:ext uri="{FF2B5EF4-FFF2-40B4-BE49-F238E27FC236}">
                    <a16:creationId xmlns:a16="http://schemas.microsoft.com/office/drawing/2014/main" id="{5494B7AD-34AC-4706-A24F-8100EA037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6" name="Rectangle 14936">
                <a:extLst>
                  <a:ext uri="{FF2B5EF4-FFF2-40B4-BE49-F238E27FC236}">
                    <a16:creationId xmlns:a16="http://schemas.microsoft.com/office/drawing/2014/main" id="{8A970141-8ED4-468B-A559-04D143DBB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7" name="Rectangle 14937">
                <a:extLst>
                  <a:ext uri="{FF2B5EF4-FFF2-40B4-BE49-F238E27FC236}">
                    <a16:creationId xmlns:a16="http://schemas.microsoft.com/office/drawing/2014/main" id="{73509614-DC50-4DF4-8319-ED4041B4D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8" name="Rectangle 14938">
                <a:extLst>
                  <a:ext uri="{FF2B5EF4-FFF2-40B4-BE49-F238E27FC236}">
                    <a16:creationId xmlns:a16="http://schemas.microsoft.com/office/drawing/2014/main" id="{0D4FF015-383E-415F-A89B-6ECAD8DF7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9" name="Rectangle 14939">
                <a:extLst>
                  <a:ext uri="{FF2B5EF4-FFF2-40B4-BE49-F238E27FC236}">
                    <a16:creationId xmlns:a16="http://schemas.microsoft.com/office/drawing/2014/main" id="{6DF39466-B17F-427B-8D1B-C8AC3B7B9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0" name="Rectangle 14940">
                <a:extLst>
                  <a:ext uri="{FF2B5EF4-FFF2-40B4-BE49-F238E27FC236}">
                    <a16:creationId xmlns:a16="http://schemas.microsoft.com/office/drawing/2014/main" id="{ACBBA88E-590A-435C-AC90-FA238248E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1" name="Rectangle 14941">
                <a:extLst>
                  <a:ext uri="{FF2B5EF4-FFF2-40B4-BE49-F238E27FC236}">
                    <a16:creationId xmlns:a16="http://schemas.microsoft.com/office/drawing/2014/main" id="{1B594CA2-34A0-4BCC-85CE-26CFFB2BE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2" name="Rectangle 14942">
                <a:extLst>
                  <a:ext uri="{FF2B5EF4-FFF2-40B4-BE49-F238E27FC236}">
                    <a16:creationId xmlns:a16="http://schemas.microsoft.com/office/drawing/2014/main" id="{74FB6691-A201-4B4B-9D71-1987FB0EE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3" name="Rectangle 14943">
                <a:extLst>
                  <a:ext uri="{FF2B5EF4-FFF2-40B4-BE49-F238E27FC236}">
                    <a16:creationId xmlns:a16="http://schemas.microsoft.com/office/drawing/2014/main" id="{D9FB4933-3944-4AA9-A77A-AD63E4A4C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4" name="Rectangle 14944">
                <a:extLst>
                  <a:ext uri="{FF2B5EF4-FFF2-40B4-BE49-F238E27FC236}">
                    <a16:creationId xmlns:a16="http://schemas.microsoft.com/office/drawing/2014/main" id="{604D45A0-D8A1-490D-AD0C-FE8914940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5" name="Rectangle 14945">
                <a:extLst>
                  <a:ext uri="{FF2B5EF4-FFF2-40B4-BE49-F238E27FC236}">
                    <a16:creationId xmlns:a16="http://schemas.microsoft.com/office/drawing/2014/main" id="{55D45E73-3165-4E84-866B-B94852DD1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6" name="Rectangle 14946">
                <a:extLst>
                  <a:ext uri="{FF2B5EF4-FFF2-40B4-BE49-F238E27FC236}">
                    <a16:creationId xmlns:a16="http://schemas.microsoft.com/office/drawing/2014/main" id="{4D1136E5-2B2E-4403-8809-2F2A993AC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7" name="Rectangle 14947">
                <a:extLst>
                  <a:ext uri="{FF2B5EF4-FFF2-40B4-BE49-F238E27FC236}">
                    <a16:creationId xmlns:a16="http://schemas.microsoft.com/office/drawing/2014/main" id="{AF76264D-0880-46B8-9C1C-CFF36AAAB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8" name="Rectangle 14949">
                <a:extLst>
                  <a:ext uri="{FF2B5EF4-FFF2-40B4-BE49-F238E27FC236}">
                    <a16:creationId xmlns:a16="http://schemas.microsoft.com/office/drawing/2014/main" id="{29246397-8B84-469D-9202-B37BA4F34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9" name="Rectangle 14948">
                <a:extLst>
                  <a:ext uri="{FF2B5EF4-FFF2-40B4-BE49-F238E27FC236}">
                    <a16:creationId xmlns:a16="http://schemas.microsoft.com/office/drawing/2014/main" id="{1BA4801F-2E80-4675-836E-9EAB07492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0" name="Rectangle 14926">
                <a:extLst>
                  <a:ext uri="{FF2B5EF4-FFF2-40B4-BE49-F238E27FC236}">
                    <a16:creationId xmlns:a16="http://schemas.microsoft.com/office/drawing/2014/main" id="{37F8B962-D2BF-4D78-A9CC-C48F7EDA1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1" name="Rectangle 14927">
                <a:extLst>
                  <a:ext uri="{FF2B5EF4-FFF2-40B4-BE49-F238E27FC236}">
                    <a16:creationId xmlns:a16="http://schemas.microsoft.com/office/drawing/2014/main" id="{90AC1897-8E94-4A3E-8D82-9FCE583CB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2" name="Rectangle 14928">
                <a:extLst>
                  <a:ext uri="{FF2B5EF4-FFF2-40B4-BE49-F238E27FC236}">
                    <a16:creationId xmlns:a16="http://schemas.microsoft.com/office/drawing/2014/main" id="{1ABADBB4-0790-4D33-83CA-2356A1511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3" name="Rectangle 14929">
                <a:extLst>
                  <a:ext uri="{FF2B5EF4-FFF2-40B4-BE49-F238E27FC236}">
                    <a16:creationId xmlns:a16="http://schemas.microsoft.com/office/drawing/2014/main" id="{EA689F81-558B-4EB1-875F-987B71B12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4" name="Rectangle 14930">
                <a:extLst>
                  <a:ext uri="{FF2B5EF4-FFF2-40B4-BE49-F238E27FC236}">
                    <a16:creationId xmlns:a16="http://schemas.microsoft.com/office/drawing/2014/main" id="{45EC5DB2-822A-4219-86ED-C6A4B763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5" name="Rectangle 14931">
                <a:extLst>
                  <a:ext uri="{FF2B5EF4-FFF2-40B4-BE49-F238E27FC236}">
                    <a16:creationId xmlns:a16="http://schemas.microsoft.com/office/drawing/2014/main" id="{6B7F821B-4944-47B2-925B-28719E1A9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6" name="Rectangle 14932">
                <a:extLst>
                  <a:ext uri="{FF2B5EF4-FFF2-40B4-BE49-F238E27FC236}">
                    <a16:creationId xmlns:a16="http://schemas.microsoft.com/office/drawing/2014/main" id="{852D87EC-8B99-484B-AFD9-A75271B6B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7" name="Rectangle 14933">
                <a:extLst>
                  <a:ext uri="{FF2B5EF4-FFF2-40B4-BE49-F238E27FC236}">
                    <a16:creationId xmlns:a16="http://schemas.microsoft.com/office/drawing/2014/main" id="{70C9BDF1-6AC2-4D6D-98F8-6BFFA41AC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8" name="Rectangle 14934">
                <a:extLst>
                  <a:ext uri="{FF2B5EF4-FFF2-40B4-BE49-F238E27FC236}">
                    <a16:creationId xmlns:a16="http://schemas.microsoft.com/office/drawing/2014/main" id="{39C3A75B-2C53-40A5-A4CD-DADFF8ED4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9" name="Rectangle 14935">
                <a:extLst>
                  <a:ext uri="{FF2B5EF4-FFF2-40B4-BE49-F238E27FC236}">
                    <a16:creationId xmlns:a16="http://schemas.microsoft.com/office/drawing/2014/main" id="{62F8EE79-9B85-45A3-81CE-384ADEE13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0" name="Rectangle 14936">
                <a:extLst>
                  <a:ext uri="{FF2B5EF4-FFF2-40B4-BE49-F238E27FC236}">
                    <a16:creationId xmlns:a16="http://schemas.microsoft.com/office/drawing/2014/main" id="{011A6D19-48AA-4178-9B1D-646BD9794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1" name="Rectangle 14937">
                <a:extLst>
                  <a:ext uri="{FF2B5EF4-FFF2-40B4-BE49-F238E27FC236}">
                    <a16:creationId xmlns:a16="http://schemas.microsoft.com/office/drawing/2014/main" id="{BCD34A30-375E-45E4-98A8-40674E329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2" name="Rectangle 14938">
                <a:extLst>
                  <a:ext uri="{FF2B5EF4-FFF2-40B4-BE49-F238E27FC236}">
                    <a16:creationId xmlns:a16="http://schemas.microsoft.com/office/drawing/2014/main" id="{A284553A-3ADD-4430-BD6E-F4D9080B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3" name="Rectangle 14939">
                <a:extLst>
                  <a:ext uri="{FF2B5EF4-FFF2-40B4-BE49-F238E27FC236}">
                    <a16:creationId xmlns:a16="http://schemas.microsoft.com/office/drawing/2014/main" id="{390F18CE-C135-4997-9C32-0A9771DDC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4" name="Rectangle 14940">
                <a:extLst>
                  <a:ext uri="{FF2B5EF4-FFF2-40B4-BE49-F238E27FC236}">
                    <a16:creationId xmlns:a16="http://schemas.microsoft.com/office/drawing/2014/main" id="{5D4DE8E3-ED4B-4F82-8CAB-2BB6BC2F8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5" name="Rectangle 14941">
                <a:extLst>
                  <a:ext uri="{FF2B5EF4-FFF2-40B4-BE49-F238E27FC236}">
                    <a16:creationId xmlns:a16="http://schemas.microsoft.com/office/drawing/2014/main" id="{75D2D789-9C37-4981-A003-69927B820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6" name="Rectangle 14942">
                <a:extLst>
                  <a:ext uri="{FF2B5EF4-FFF2-40B4-BE49-F238E27FC236}">
                    <a16:creationId xmlns:a16="http://schemas.microsoft.com/office/drawing/2014/main" id="{52839E39-4747-420F-A67B-0E9A200C4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7" name="Rectangle 14943">
                <a:extLst>
                  <a:ext uri="{FF2B5EF4-FFF2-40B4-BE49-F238E27FC236}">
                    <a16:creationId xmlns:a16="http://schemas.microsoft.com/office/drawing/2014/main" id="{CDFC8BD9-890E-4358-B32B-493B82A0F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8" name="Rectangle 14944">
                <a:extLst>
                  <a:ext uri="{FF2B5EF4-FFF2-40B4-BE49-F238E27FC236}">
                    <a16:creationId xmlns:a16="http://schemas.microsoft.com/office/drawing/2014/main" id="{631DC03E-0129-48CA-A22E-6E609C06D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9" name="Rectangle 14945">
                <a:extLst>
                  <a:ext uri="{FF2B5EF4-FFF2-40B4-BE49-F238E27FC236}">
                    <a16:creationId xmlns:a16="http://schemas.microsoft.com/office/drawing/2014/main" id="{E58FBB41-EDF0-4B2B-8A8C-E9C8870A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0" name="Rectangle 14946">
                <a:extLst>
                  <a:ext uri="{FF2B5EF4-FFF2-40B4-BE49-F238E27FC236}">
                    <a16:creationId xmlns:a16="http://schemas.microsoft.com/office/drawing/2014/main" id="{E6FFB2A0-8730-49F4-96F7-8564062BF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1" name="Rectangle 14947">
                <a:extLst>
                  <a:ext uri="{FF2B5EF4-FFF2-40B4-BE49-F238E27FC236}">
                    <a16:creationId xmlns:a16="http://schemas.microsoft.com/office/drawing/2014/main" id="{C89839E6-89CE-476C-A5D9-9C2E8F8C8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2" name="Rectangle 14949">
                <a:extLst>
                  <a:ext uri="{FF2B5EF4-FFF2-40B4-BE49-F238E27FC236}">
                    <a16:creationId xmlns:a16="http://schemas.microsoft.com/office/drawing/2014/main" id="{13130A54-42F7-4F96-A803-011545A9E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3" name="Rectangle 14948">
                <a:extLst>
                  <a:ext uri="{FF2B5EF4-FFF2-40B4-BE49-F238E27FC236}">
                    <a16:creationId xmlns:a16="http://schemas.microsoft.com/office/drawing/2014/main" id="{1AB4FD69-4593-440D-BD41-6B3B8E848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4" name="Rectangle 14926">
                <a:extLst>
                  <a:ext uri="{FF2B5EF4-FFF2-40B4-BE49-F238E27FC236}">
                    <a16:creationId xmlns:a16="http://schemas.microsoft.com/office/drawing/2014/main" id="{CEB7111D-A1C6-4D4D-87CE-AED2E5DDA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5" name="Rectangle 14927">
                <a:extLst>
                  <a:ext uri="{FF2B5EF4-FFF2-40B4-BE49-F238E27FC236}">
                    <a16:creationId xmlns:a16="http://schemas.microsoft.com/office/drawing/2014/main" id="{397185F5-4884-4361-BA81-719F8FFF1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6" name="Rectangle 14928">
                <a:extLst>
                  <a:ext uri="{FF2B5EF4-FFF2-40B4-BE49-F238E27FC236}">
                    <a16:creationId xmlns:a16="http://schemas.microsoft.com/office/drawing/2014/main" id="{10D1707A-F3A8-4990-A929-853DF1DED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7" name="Rectangle 14929">
                <a:extLst>
                  <a:ext uri="{FF2B5EF4-FFF2-40B4-BE49-F238E27FC236}">
                    <a16:creationId xmlns:a16="http://schemas.microsoft.com/office/drawing/2014/main" id="{801967A5-B0E9-4842-81F7-71260DD88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8" name="Rectangle 14930">
                <a:extLst>
                  <a:ext uri="{FF2B5EF4-FFF2-40B4-BE49-F238E27FC236}">
                    <a16:creationId xmlns:a16="http://schemas.microsoft.com/office/drawing/2014/main" id="{4E78172E-B608-47D2-B4C7-B4F8256B5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9" name="Rectangle 14931">
                <a:extLst>
                  <a:ext uri="{FF2B5EF4-FFF2-40B4-BE49-F238E27FC236}">
                    <a16:creationId xmlns:a16="http://schemas.microsoft.com/office/drawing/2014/main" id="{92830F28-1A8A-489A-9ED9-F79D1DF66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0" name="Rectangle 14932">
                <a:extLst>
                  <a:ext uri="{FF2B5EF4-FFF2-40B4-BE49-F238E27FC236}">
                    <a16:creationId xmlns:a16="http://schemas.microsoft.com/office/drawing/2014/main" id="{89FEB981-264F-4968-87E4-C63C1D7E1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1" name="Rectangle 14933">
                <a:extLst>
                  <a:ext uri="{FF2B5EF4-FFF2-40B4-BE49-F238E27FC236}">
                    <a16:creationId xmlns:a16="http://schemas.microsoft.com/office/drawing/2014/main" id="{8828D12D-3A22-4CB2-B74D-9A3F12F29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2" name="Rectangle 14934">
                <a:extLst>
                  <a:ext uri="{FF2B5EF4-FFF2-40B4-BE49-F238E27FC236}">
                    <a16:creationId xmlns:a16="http://schemas.microsoft.com/office/drawing/2014/main" id="{B043353A-B36F-4FC1-9D86-75EFED7F9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3" name="Rectangle 14935">
                <a:extLst>
                  <a:ext uri="{FF2B5EF4-FFF2-40B4-BE49-F238E27FC236}">
                    <a16:creationId xmlns:a16="http://schemas.microsoft.com/office/drawing/2014/main" id="{31F014AF-B3AB-486E-826A-478F12DBE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4" name="Rectangle 14936">
                <a:extLst>
                  <a:ext uri="{FF2B5EF4-FFF2-40B4-BE49-F238E27FC236}">
                    <a16:creationId xmlns:a16="http://schemas.microsoft.com/office/drawing/2014/main" id="{C4B90B26-CEBD-4AD2-B272-510FB750B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5" name="Rectangle 14937">
                <a:extLst>
                  <a:ext uri="{FF2B5EF4-FFF2-40B4-BE49-F238E27FC236}">
                    <a16:creationId xmlns:a16="http://schemas.microsoft.com/office/drawing/2014/main" id="{B5D14B51-BE47-459F-BF39-093DAA769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6" name="Rectangle 14938">
                <a:extLst>
                  <a:ext uri="{FF2B5EF4-FFF2-40B4-BE49-F238E27FC236}">
                    <a16:creationId xmlns:a16="http://schemas.microsoft.com/office/drawing/2014/main" id="{5248DC86-E70C-47C6-8BF7-BE89CDEB1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7" name="Rectangle 14939">
                <a:extLst>
                  <a:ext uri="{FF2B5EF4-FFF2-40B4-BE49-F238E27FC236}">
                    <a16:creationId xmlns:a16="http://schemas.microsoft.com/office/drawing/2014/main" id="{9233BF4A-88A9-47A4-83B0-B417C1B85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8" name="Rectangle 14940">
                <a:extLst>
                  <a:ext uri="{FF2B5EF4-FFF2-40B4-BE49-F238E27FC236}">
                    <a16:creationId xmlns:a16="http://schemas.microsoft.com/office/drawing/2014/main" id="{94B44E7F-A270-4611-BB18-19B7335B7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9" name="Rectangle 14941">
                <a:extLst>
                  <a:ext uri="{FF2B5EF4-FFF2-40B4-BE49-F238E27FC236}">
                    <a16:creationId xmlns:a16="http://schemas.microsoft.com/office/drawing/2014/main" id="{AE44167F-6575-4C8A-8D54-1774C49FD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0" name="Rectangle 14942">
                <a:extLst>
                  <a:ext uri="{FF2B5EF4-FFF2-40B4-BE49-F238E27FC236}">
                    <a16:creationId xmlns:a16="http://schemas.microsoft.com/office/drawing/2014/main" id="{43A6A98A-4F29-4172-8469-43CDE2435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1" name="Rectangle 14943">
                <a:extLst>
                  <a:ext uri="{FF2B5EF4-FFF2-40B4-BE49-F238E27FC236}">
                    <a16:creationId xmlns:a16="http://schemas.microsoft.com/office/drawing/2014/main" id="{7DCCAEDB-757A-4725-93D4-BDA605DDE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2" name="Rectangle 14944">
                <a:extLst>
                  <a:ext uri="{FF2B5EF4-FFF2-40B4-BE49-F238E27FC236}">
                    <a16:creationId xmlns:a16="http://schemas.microsoft.com/office/drawing/2014/main" id="{89143C08-EA7C-4A59-ADF9-DCA7D9208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3" name="Rectangle 14945">
                <a:extLst>
                  <a:ext uri="{FF2B5EF4-FFF2-40B4-BE49-F238E27FC236}">
                    <a16:creationId xmlns:a16="http://schemas.microsoft.com/office/drawing/2014/main" id="{BBFE5C96-6F14-4682-8A5F-A4F49C401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4" name="Rectangle 14946">
                <a:extLst>
                  <a:ext uri="{FF2B5EF4-FFF2-40B4-BE49-F238E27FC236}">
                    <a16:creationId xmlns:a16="http://schemas.microsoft.com/office/drawing/2014/main" id="{2A6825B0-111F-41BF-8F03-E7717C4F5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5" name="Rectangle 14947">
                <a:extLst>
                  <a:ext uri="{FF2B5EF4-FFF2-40B4-BE49-F238E27FC236}">
                    <a16:creationId xmlns:a16="http://schemas.microsoft.com/office/drawing/2014/main" id="{071858F4-A152-481D-A502-F00D04F8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6" name="Rectangle 14949">
                <a:extLst>
                  <a:ext uri="{FF2B5EF4-FFF2-40B4-BE49-F238E27FC236}">
                    <a16:creationId xmlns:a16="http://schemas.microsoft.com/office/drawing/2014/main" id="{19C252F2-87F2-4BA8-A032-879E9793C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7" name="Rectangle 14948">
                <a:extLst>
                  <a:ext uri="{FF2B5EF4-FFF2-40B4-BE49-F238E27FC236}">
                    <a16:creationId xmlns:a16="http://schemas.microsoft.com/office/drawing/2014/main" id="{560BF9CC-69FA-4F19-B394-6A2CA00CE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8" name="Rectangle 14926">
                <a:extLst>
                  <a:ext uri="{FF2B5EF4-FFF2-40B4-BE49-F238E27FC236}">
                    <a16:creationId xmlns:a16="http://schemas.microsoft.com/office/drawing/2014/main" id="{552F76B9-9EE6-4ECE-A1A0-BA2E78C5D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9" name="Rectangle 14927">
                <a:extLst>
                  <a:ext uri="{FF2B5EF4-FFF2-40B4-BE49-F238E27FC236}">
                    <a16:creationId xmlns:a16="http://schemas.microsoft.com/office/drawing/2014/main" id="{C6EFE695-F920-4A92-BC6F-DFE1BC623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0" name="Rectangle 14928">
                <a:extLst>
                  <a:ext uri="{FF2B5EF4-FFF2-40B4-BE49-F238E27FC236}">
                    <a16:creationId xmlns:a16="http://schemas.microsoft.com/office/drawing/2014/main" id="{BAD2AA1A-2437-4C00-9BC2-B05C8394E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1" name="Rectangle 14929">
                <a:extLst>
                  <a:ext uri="{FF2B5EF4-FFF2-40B4-BE49-F238E27FC236}">
                    <a16:creationId xmlns:a16="http://schemas.microsoft.com/office/drawing/2014/main" id="{7E7E59B4-C45F-41B4-85EF-EB6B3422A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2" name="Rectangle 14930">
                <a:extLst>
                  <a:ext uri="{FF2B5EF4-FFF2-40B4-BE49-F238E27FC236}">
                    <a16:creationId xmlns:a16="http://schemas.microsoft.com/office/drawing/2014/main" id="{34FA47BC-6101-487B-921E-206D20517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3" name="Rectangle 14931">
                <a:extLst>
                  <a:ext uri="{FF2B5EF4-FFF2-40B4-BE49-F238E27FC236}">
                    <a16:creationId xmlns:a16="http://schemas.microsoft.com/office/drawing/2014/main" id="{330D380D-B294-423B-9936-2C885A25F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4" name="Rectangle 14932">
                <a:extLst>
                  <a:ext uri="{FF2B5EF4-FFF2-40B4-BE49-F238E27FC236}">
                    <a16:creationId xmlns:a16="http://schemas.microsoft.com/office/drawing/2014/main" id="{9A842257-8F58-49BD-BE14-0798CBF24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5" name="Rectangle 14933">
                <a:extLst>
                  <a:ext uri="{FF2B5EF4-FFF2-40B4-BE49-F238E27FC236}">
                    <a16:creationId xmlns:a16="http://schemas.microsoft.com/office/drawing/2014/main" id="{1B64B95F-56CD-46CD-9689-DC7A88295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6" name="Rectangle 14934">
                <a:extLst>
                  <a:ext uri="{FF2B5EF4-FFF2-40B4-BE49-F238E27FC236}">
                    <a16:creationId xmlns:a16="http://schemas.microsoft.com/office/drawing/2014/main" id="{D171E3C0-9CD2-4554-9922-BA12BCF2A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7" name="Rectangle 14935">
                <a:extLst>
                  <a:ext uri="{FF2B5EF4-FFF2-40B4-BE49-F238E27FC236}">
                    <a16:creationId xmlns:a16="http://schemas.microsoft.com/office/drawing/2014/main" id="{F1889AD4-A385-474B-8289-61DDD8E3A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8" name="Rectangle 14936">
                <a:extLst>
                  <a:ext uri="{FF2B5EF4-FFF2-40B4-BE49-F238E27FC236}">
                    <a16:creationId xmlns:a16="http://schemas.microsoft.com/office/drawing/2014/main" id="{457CBA46-8DC8-455D-A35C-07F68745C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9" name="Rectangle 14937">
                <a:extLst>
                  <a:ext uri="{FF2B5EF4-FFF2-40B4-BE49-F238E27FC236}">
                    <a16:creationId xmlns:a16="http://schemas.microsoft.com/office/drawing/2014/main" id="{FD4AB3C0-A74D-49A0-9AFF-A129AEBE7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0" name="Rectangle 14938">
                <a:extLst>
                  <a:ext uri="{FF2B5EF4-FFF2-40B4-BE49-F238E27FC236}">
                    <a16:creationId xmlns:a16="http://schemas.microsoft.com/office/drawing/2014/main" id="{5AEF5393-B4D0-4E0C-8A96-6A5F29C5E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1" name="Rectangle 14939">
                <a:extLst>
                  <a:ext uri="{FF2B5EF4-FFF2-40B4-BE49-F238E27FC236}">
                    <a16:creationId xmlns:a16="http://schemas.microsoft.com/office/drawing/2014/main" id="{95AC5C01-1A1B-4D73-A01C-B848894B8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2" name="Rectangle 14940">
                <a:extLst>
                  <a:ext uri="{FF2B5EF4-FFF2-40B4-BE49-F238E27FC236}">
                    <a16:creationId xmlns:a16="http://schemas.microsoft.com/office/drawing/2014/main" id="{4A8D67F9-8192-4DBF-A4AA-D16D9E2FD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3" name="Rectangle 14941">
                <a:extLst>
                  <a:ext uri="{FF2B5EF4-FFF2-40B4-BE49-F238E27FC236}">
                    <a16:creationId xmlns:a16="http://schemas.microsoft.com/office/drawing/2014/main" id="{29D4B44D-DEDE-4144-91A0-A48DFE788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4" name="Rectangle 14942">
                <a:extLst>
                  <a:ext uri="{FF2B5EF4-FFF2-40B4-BE49-F238E27FC236}">
                    <a16:creationId xmlns:a16="http://schemas.microsoft.com/office/drawing/2014/main" id="{95C51A4A-FFED-4F8B-82FB-C4F845DF8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5" name="Rectangle 14943">
                <a:extLst>
                  <a:ext uri="{FF2B5EF4-FFF2-40B4-BE49-F238E27FC236}">
                    <a16:creationId xmlns:a16="http://schemas.microsoft.com/office/drawing/2014/main" id="{C89386EC-DA35-440B-8016-15B1470AC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6" name="Rectangle 14944">
                <a:extLst>
                  <a:ext uri="{FF2B5EF4-FFF2-40B4-BE49-F238E27FC236}">
                    <a16:creationId xmlns:a16="http://schemas.microsoft.com/office/drawing/2014/main" id="{AEDC111D-DB75-48A1-914D-F65BE620D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7" name="Rectangle 14945">
                <a:extLst>
                  <a:ext uri="{FF2B5EF4-FFF2-40B4-BE49-F238E27FC236}">
                    <a16:creationId xmlns:a16="http://schemas.microsoft.com/office/drawing/2014/main" id="{27FBF92B-7EF7-4673-AE48-EA2B37E0F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8" name="Rectangle 14946">
                <a:extLst>
                  <a:ext uri="{FF2B5EF4-FFF2-40B4-BE49-F238E27FC236}">
                    <a16:creationId xmlns:a16="http://schemas.microsoft.com/office/drawing/2014/main" id="{EB2E250F-BE7C-4596-B97A-6848C57D6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9" name="Rectangle 14947">
                <a:extLst>
                  <a:ext uri="{FF2B5EF4-FFF2-40B4-BE49-F238E27FC236}">
                    <a16:creationId xmlns:a16="http://schemas.microsoft.com/office/drawing/2014/main" id="{3485A5D4-7277-4613-AA6A-BA7F61832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0" name="Rectangle 14949">
                <a:extLst>
                  <a:ext uri="{FF2B5EF4-FFF2-40B4-BE49-F238E27FC236}">
                    <a16:creationId xmlns:a16="http://schemas.microsoft.com/office/drawing/2014/main" id="{1E51CA79-9F07-40DF-8CF8-E7B410103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1" name="Rectangle 14948">
                <a:extLst>
                  <a:ext uri="{FF2B5EF4-FFF2-40B4-BE49-F238E27FC236}">
                    <a16:creationId xmlns:a16="http://schemas.microsoft.com/office/drawing/2014/main" id="{D3BF2EAE-5315-41A4-B1D2-5FBCC42AB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2" name="Rectangle 14926">
                <a:extLst>
                  <a:ext uri="{FF2B5EF4-FFF2-40B4-BE49-F238E27FC236}">
                    <a16:creationId xmlns:a16="http://schemas.microsoft.com/office/drawing/2014/main" id="{8DD4379F-3416-4A66-AF56-B977A1817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3" name="Rectangle 14927">
                <a:extLst>
                  <a:ext uri="{FF2B5EF4-FFF2-40B4-BE49-F238E27FC236}">
                    <a16:creationId xmlns:a16="http://schemas.microsoft.com/office/drawing/2014/main" id="{6DB5132D-7886-4318-A88A-54A795EC6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4" name="Rectangle 14928">
                <a:extLst>
                  <a:ext uri="{FF2B5EF4-FFF2-40B4-BE49-F238E27FC236}">
                    <a16:creationId xmlns:a16="http://schemas.microsoft.com/office/drawing/2014/main" id="{3562CFDF-80D7-433E-A9DD-435C8D6E0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5" name="Rectangle 14929">
                <a:extLst>
                  <a:ext uri="{FF2B5EF4-FFF2-40B4-BE49-F238E27FC236}">
                    <a16:creationId xmlns:a16="http://schemas.microsoft.com/office/drawing/2014/main" id="{70AA8EE7-5661-4095-8802-876B43918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6" name="Rectangle 14930">
                <a:extLst>
                  <a:ext uri="{FF2B5EF4-FFF2-40B4-BE49-F238E27FC236}">
                    <a16:creationId xmlns:a16="http://schemas.microsoft.com/office/drawing/2014/main" id="{9E8C6902-D90B-4D34-A255-14FB43D07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7" name="Rectangle 14931">
                <a:extLst>
                  <a:ext uri="{FF2B5EF4-FFF2-40B4-BE49-F238E27FC236}">
                    <a16:creationId xmlns:a16="http://schemas.microsoft.com/office/drawing/2014/main" id="{4A95CD98-4E43-4389-93A3-CE3982A6C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8" name="Rectangle 14932">
                <a:extLst>
                  <a:ext uri="{FF2B5EF4-FFF2-40B4-BE49-F238E27FC236}">
                    <a16:creationId xmlns:a16="http://schemas.microsoft.com/office/drawing/2014/main" id="{87BF87A8-D2B6-4BF6-A51B-C4DA93797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9" name="Rectangle 14933">
                <a:extLst>
                  <a:ext uri="{FF2B5EF4-FFF2-40B4-BE49-F238E27FC236}">
                    <a16:creationId xmlns:a16="http://schemas.microsoft.com/office/drawing/2014/main" id="{6C863125-C919-4691-8C45-5E5D569C9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0" name="Rectangle 14934">
                <a:extLst>
                  <a:ext uri="{FF2B5EF4-FFF2-40B4-BE49-F238E27FC236}">
                    <a16:creationId xmlns:a16="http://schemas.microsoft.com/office/drawing/2014/main" id="{E8679882-926F-4746-945F-E6F170681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1" name="Rectangle 14935">
                <a:extLst>
                  <a:ext uri="{FF2B5EF4-FFF2-40B4-BE49-F238E27FC236}">
                    <a16:creationId xmlns:a16="http://schemas.microsoft.com/office/drawing/2014/main" id="{E5DB13BC-FC19-4A02-A5C1-4D6045FF3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2" name="Rectangle 14936">
                <a:extLst>
                  <a:ext uri="{FF2B5EF4-FFF2-40B4-BE49-F238E27FC236}">
                    <a16:creationId xmlns:a16="http://schemas.microsoft.com/office/drawing/2014/main" id="{E68FBA4F-A08E-4C1C-8A6B-27C8D59CC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3" name="Rectangle 14937">
                <a:extLst>
                  <a:ext uri="{FF2B5EF4-FFF2-40B4-BE49-F238E27FC236}">
                    <a16:creationId xmlns:a16="http://schemas.microsoft.com/office/drawing/2014/main" id="{205A0126-ECAA-4B16-9FF4-B02AF153A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4" name="Rectangle 14938">
                <a:extLst>
                  <a:ext uri="{FF2B5EF4-FFF2-40B4-BE49-F238E27FC236}">
                    <a16:creationId xmlns:a16="http://schemas.microsoft.com/office/drawing/2014/main" id="{9D241DCD-DF29-4542-9852-4A74E3361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5" name="Rectangle 14939">
                <a:extLst>
                  <a:ext uri="{FF2B5EF4-FFF2-40B4-BE49-F238E27FC236}">
                    <a16:creationId xmlns:a16="http://schemas.microsoft.com/office/drawing/2014/main" id="{0E66A600-5DD4-4535-B904-13AC280AA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6" name="Rectangle 14940">
                <a:extLst>
                  <a:ext uri="{FF2B5EF4-FFF2-40B4-BE49-F238E27FC236}">
                    <a16:creationId xmlns:a16="http://schemas.microsoft.com/office/drawing/2014/main" id="{EB6DA9F4-FCB3-45E0-BFF1-5600483F3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7" name="Rectangle 14941">
                <a:extLst>
                  <a:ext uri="{FF2B5EF4-FFF2-40B4-BE49-F238E27FC236}">
                    <a16:creationId xmlns:a16="http://schemas.microsoft.com/office/drawing/2014/main" id="{A4BD6617-6B46-425C-A02A-7A22C24C2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8" name="Rectangle 14942">
                <a:extLst>
                  <a:ext uri="{FF2B5EF4-FFF2-40B4-BE49-F238E27FC236}">
                    <a16:creationId xmlns:a16="http://schemas.microsoft.com/office/drawing/2014/main" id="{E1C27206-FF6D-4228-B259-34CFB97BB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9" name="Rectangle 14943">
                <a:extLst>
                  <a:ext uri="{FF2B5EF4-FFF2-40B4-BE49-F238E27FC236}">
                    <a16:creationId xmlns:a16="http://schemas.microsoft.com/office/drawing/2014/main" id="{84C404D0-376D-45BF-8918-36B7DFC12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0" name="Rectangle 14944">
                <a:extLst>
                  <a:ext uri="{FF2B5EF4-FFF2-40B4-BE49-F238E27FC236}">
                    <a16:creationId xmlns:a16="http://schemas.microsoft.com/office/drawing/2014/main" id="{79CCCE1F-5FC9-4245-857E-5D0E35F7E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1" name="Rectangle 14945">
                <a:extLst>
                  <a:ext uri="{FF2B5EF4-FFF2-40B4-BE49-F238E27FC236}">
                    <a16:creationId xmlns:a16="http://schemas.microsoft.com/office/drawing/2014/main" id="{539EF956-016F-46F9-B96B-522775D72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2" name="Rectangle 14946">
                <a:extLst>
                  <a:ext uri="{FF2B5EF4-FFF2-40B4-BE49-F238E27FC236}">
                    <a16:creationId xmlns:a16="http://schemas.microsoft.com/office/drawing/2014/main" id="{FD002EEF-41F0-4952-BBDC-B78F2C0D6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3" name="Rectangle 14947">
                <a:extLst>
                  <a:ext uri="{FF2B5EF4-FFF2-40B4-BE49-F238E27FC236}">
                    <a16:creationId xmlns:a16="http://schemas.microsoft.com/office/drawing/2014/main" id="{D487CCB7-DF02-4994-80EE-32B1D588F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4" name="Rectangle 14949">
                <a:extLst>
                  <a:ext uri="{FF2B5EF4-FFF2-40B4-BE49-F238E27FC236}">
                    <a16:creationId xmlns:a16="http://schemas.microsoft.com/office/drawing/2014/main" id="{EEB43D60-C0FF-4952-8428-62F8EA796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5" name="Rectangle 14948">
                <a:extLst>
                  <a:ext uri="{FF2B5EF4-FFF2-40B4-BE49-F238E27FC236}">
                    <a16:creationId xmlns:a16="http://schemas.microsoft.com/office/drawing/2014/main" id="{29CEE9FC-06EE-42BC-B715-5FCD3D27C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6" name="Rectangle 14926">
                <a:extLst>
                  <a:ext uri="{FF2B5EF4-FFF2-40B4-BE49-F238E27FC236}">
                    <a16:creationId xmlns:a16="http://schemas.microsoft.com/office/drawing/2014/main" id="{10C437BB-61DF-4AC2-99C6-2FD511649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7" name="Rectangle 14927">
                <a:extLst>
                  <a:ext uri="{FF2B5EF4-FFF2-40B4-BE49-F238E27FC236}">
                    <a16:creationId xmlns:a16="http://schemas.microsoft.com/office/drawing/2014/main" id="{A67C2FAC-1096-479D-98EE-49167E7F9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8" name="Rectangle 14928">
                <a:extLst>
                  <a:ext uri="{FF2B5EF4-FFF2-40B4-BE49-F238E27FC236}">
                    <a16:creationId xmlns:a16="http://schemas.microsoft.com/office/drawing/2014/main" id="{B293A0A2-7D1C-4C98-B8E6-5C39E9DA2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9" name="Rectangle 14929">
                <a:extLst>
                  <a:ext uri="{FF2B5EF4-FFF2-40B4-BE49-F238E27FC236}">
                    <a16:creationId xmlns:a16="http://schemas.microsoft.com/office/drawing/2014/main" id="{51898679-D9B3-40F2-94AC-2AD705D41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0" name="Rectangle 14930">
                <a:extLst>
                  <a:ext uri="{FF2B5EF4-FFF2-40B4-BE49-F238E27FC236}">
                    <a16:creationId xmlns:a16="http://schemas.microsoft.com/office/drawing/2014/main" id="{ED6DA70D-9C78-485E-8435-09268FD76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1" name="Rectangle 14931">
                <a:extLst>
                  <a:ext uri="{FF2B5EF4-FFF2-40B4-BE49-F238E27FC236}">
                    <a16:creationId xmlns:a16="http://schemas.microsoft.com/office/drawing/2014/main" id="{ACC7AF49-A3ED-4B5C-8E4A-C487362BA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2" name="Rectangle 14932">
                <a:extLst>
                  <a:ext uri="{FF2B5EF4-FFF2-40B4-BE49-F238E27FC236}">
                    <a16:creationId xmlns:a16="http://schemas.microsoft.com/office/drawing/2014/main" id="{9062A321-B277-4671-A40E-2EF1CCDDA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3" name="Rectangle 14933">
                <a:extLst>
                  <a:ext uri="{FF2B5EF4-FFF2-40B4-BE49-F238E27FC236}">
                    <a16:creationId xmlns:a16="http://schemas.microsoft.com/office/drawing/2014/main" id="{76328340-850C-415D-9D2B-D0A7881A8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4" name="Rectangle 14934">
                <a:extLst>
                  <a:ext uri="{FF2B5EF4-FFF2-40B4-BE49-F238E27FC236}">
                    <a16:creationId xmlns:a16="http://schemas.microsoft.com/office/drawing/2014/main" id="{5524FED8-8DE7-4A9E-A4A7-E5180F822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5" name="Rectangle 14935">
                <a:extLst>
                  <a:ext uri="{FF2B5EF4-FFF2-40B4-BE49-F238E27FC236}">
                    <a16:creationId xmlns:a16="http://schemas.microsoft.com/office/drawing/2014/main" id="{7F1F0CB9-9E63-4241-81D3-D802C98E6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6" name="Rectangle 14936">
                <a:extLst>
                  <a:ext uri="{FF2B5EF4-FFF2-40B4-BE49-F238E27FC236}">
                    <a16:creationId xmlns:a16="http://schemas.microsoft.com/office/drawing/2014/main" id="{90F5E3FF-4A42-4BF5-B92E-302C47C63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7" name="Rectangle 14937">
                <a:extLst>
                  <a:ext uri="{FF2B5EF4-FFF2-40B4-BE49-F238E27FC236}">
                    <a16:creationId xmlns:a16="http://schemas.microsoft.com/office/drawing/2014/main" id="{23B9CC64-735D-4B69-8283-F7037B159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8" name="Rectangle 14938">
                <a:extLst>
                  <a:ext uri="{FF2B5EF4-FFF2-40B4-BE49-F238E27FC236}">
                    <a16:creationId xmlns:a16="http://schemas.microsoft.com/office/drawing/2014/main" id="{E7030936-5239-4E98-AD0B-D6DE47754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9" name="Rectangle 14939">
                <a:extLst>
                  <a:ext uri="{FF2B5EF4-FFF2-40B4-BE49-F238E27FC236}">
                    <a16:creationId xmlns:a16="http://schemas.microsoft.com/office/drawing/2014/main" id="{05D7183C-32E3-42B7-8E67-3B8A77D42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0" name="Rectangle 14940">
                <a:extLst>
                  <a:ext uri="{FF2B5EF4-FFF2-40B4-BE49-F238E27FC236}">
                    <a16:creationId xmlns:a16="http://schemas.microsoft.com/office/drawing/2014/main" id="{94916364-F888-4ECE-81E5-7B2731426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1" name="Rectangle 14941">
                <a:extLst>
                  <a:ext uri="{FF2B5EF4-FFF2-40B4-BE49-F238E27FC236}">
                    <a16:creationId xmlns:a16="http://schemas.microsoft.com/office/drawing/2014/main" id="{D5977D00-46E0-448A-82AB-88E317F45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2" name="Rectangle 14942">
                <a:extLst>
                  <a:ext uri="{FF2B5EF4-FFF2-40B4-BE49-F238E27FC236}">
                    <a16:creationId xmlns:a16="http://schemas.microsoft.com/office/drawing/2014/main" id="{F39D02AD-66A3-4B40-99BA-2C9CDFF8D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3" name="Rectangle 14943">
                <a:extLst>
                  <a:ext uri="{FF2B5EF4-FFF2-40B4-BE49-F238E27FC236}">
                    <a16:creationId xmlns:a16="http://schemas.microsoft.com/office/drawing/2014/main" id="{CAF86A8A-4A80-401E-AF60-FF51042D0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4" name="Rectangle 14944">
                <a:extLst>
                  <a:ext uri="{FF2B5EF4-FFF2-40B4-BE49-F238E27FC236}">
                    <a16:creationId xmlns:a16="http://schemas.microsoft.com/office/drawing/2014/main" id="{A66BB663-C6EE-4CE6-B00D-2ECC08D26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5" name="Rectangle 14945">
                <a:extLst>
                  <a:ext uri="{FF2B5EF4-FFF2-40B4-BE49-F238E27FC236}">
                    <a16:creationId xmlns:a16="http://schemas.microsoft.com/office/drawing/2014/main" id="{5224B239-7D31-44AA-94EE-8DE8555A7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6" name="Rectangle 14946">
                <a:extLst>
                  <a:ext uri="{FF2B5EF4-FFF2-40B4-BE49-F238E27FC236}">
                    <a16:creationId xmlns:a16="http://schemas.microsoft.com/office/drawing/2014/main" id="{13A5BEA9-E13B-4DEB-B4B1-038E94318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7" name="Rectangle 14947">
                <a:extLst>
                  <a:ext uri="{FF2B5EF4-FFF2-40B4-BE49-F238E27FC236}">
                    <a16:creationId xmlns:a16="http://schemas.microsoft.com/office/drawing/2014/main" id="{07DA6F79-DC33-4835-9DF2-211348C6E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8" name="Rectangle 14949">
                <a:extLst>
                  <a:ext uri="{FF2B5EF4-FFF2-40B4-BE49-F238E27FC236}">
                    <a16:creationId xmlns:a16="http://schemas.microsoft.com/office/drawing/2014/main" id="{7BF54D0C-54B8-4674-B2CF-3E3E48F5E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9" name="Rectangle 14948">
                <a:extLst>
                  <a:ext uri="{FF2B5EF4-FFF2-40B4-BE49-F238E27FC236}">
                    <a16:creationId xmlns:a16="http://schemas.microsoft.com/office/drawing/2014/main" id="{FCDCB650-3C31-431F-B446-1DCDDA5B2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0" name="Rectangle 14926">
                <a:extLst>
                  <a:ext uri="{FF2B5EF4-FFF2-40B4-BE49-F238E27FC236}">
                    <a16:creationId xmlns:a16="http://schemas.microsoft.com/office/drawing/2014/main" id="{7A81B4EA-9BA0-4C7C-8977-A296DBD89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00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1" name="Rectangle 14927">
                <a:extLst>
                  <a:ext uri="{FF2B5EF4-FFF2-40B4-BE49-F238E27FC236}">
                    <a16:creationId xmlns:a16="http://schemas.microsoft.com/office/drawing/2014/main" id="{DF3A7363-DA82-48DA-A844-150EE4A87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36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2" name="Rectangle 14928">
                <a:extLst>
                  <a:ext uri="{FF2B5EF4-FFF2-40B4-BE49-F238E27FC236}">
                    <a16:creationId xmlns:a16="http://schemas.microsoft.com/office/drawing/2014/main" id="{76A6142E-5F70-41AF-B6E4-A8D5A2A00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971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3" name="Rectangle 14929">
                <a:extLst>
                  <a:ext uri="{FF2B5EF4-FFF2-40B4-BE49-F238E27FC236}">
                    <a16:creationId xmlns:a16="http://schemas.microsoft.com/office/drawing/2014/main" id="{48E4C2CD-0E10-440D-A1E3-F00EB08EB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307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4" name="Rectangle 14930">
                <a:extLst>
                  <a:ext uri="{FF2B5EF4-FFF2-40B4-BE49-F238E27FC236}">
                    <a16:creationId xmlns:a16="http://schemas.microsoft.com/office/drawing/2014/main" id="{AFB6C4A4-4F85-4D44-BFEB-DEB446642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42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5" name="Rectangle 14931">
                <a:extLst>
                  <a:ext uri="{FF2B5EF4-FFF2-40B4-BE49-F238E27FC236}">
                    <a16:creationId xmlns:a16="http://schemas.microsoft.com/office/drawing/2014/main" id="{D9FE0646-7822-49D9-ACC2-448EAC793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978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6" name="Rectangle 14932">
                <a:extLst>
                  <a:ext uri="{FF2B5EF4-FFF2-40B4-BE49-F238E27FC236}">
                    <a16:creationId xmlns:a16="http://schemas.microsoft.com/office/drawing/2014/main" id="{8DD09C84-9A32-42E1-B4BF-F4D097CAC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13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7" name="Rectangle 14933">
                <a:extLst>
                  <a:ext uri="{FF2B5EF4-FFF2-40B4-BE49-F238E27FC236}">
                    <a16:creationId xmlns:a16="http://schemas.microsoft.com/office/drawing/2014/main" id="{8BC99DCD-2FAC-4BA0-9AD7-5708CC63F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61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8" name="Rectangle 14934">
                <a:extLst>
                  <a:ext uri="{FF2B5EF4-FFF2-40B4-BE49-F238E27FC236}">
                    <a16:creationId xmlns:a16="http://schemas.microsoft.com/office/drawing/2014/main" id="{96B62907-AB6E-424F-8005-507104F81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896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9" name="Rectangle 14935">
                <a:extLst>
                  <a:ext uri="{FF2B5EF4-FFF2-40B4-BE49-F238E27FC236}">
                    <a16:creationId xmlns:a16="http://schemas.microsoft.com/office/drawing/2014/main" id="{1E821B9A-7D24-4A81-948C-A4CA1B853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32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0" name="Rectangle 14936">
                <a:extLst>
                  <a:ext uri="{FF2B5EF4-FFF2-40B4-BE49-F238E27FC236}">
                    <a16:creationId xmlns:a16="http://schemas.microsoft.com/office/drawing/2014/main" id="{A456070C-A364-47E8-A82A-C845F7D2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67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1" name="Rectangle 14937">
                <a:extLst>
                  <a:ext uri="{FF2B5EF4-FFF2-40B4-BE49-F238E27FC236}">
                    <a16:creationId xmlns:a16="http://schemas.microsoft.com/office/drawing/2014/main" id="{F271745F-79E3-4867-8195-AE0366CE2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03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2" name="Rectangle 14938">
                <a:extLst>
                  <a:ext uri="{FF2B5EF4-FFF2-40B4-BE49-F238E27FC236}">
                    <a16:creationId xmlns:a16="http://schemas.microsoft.com/office/drawing/2014/main" id="{7F918AD2-3663-4C21-97F0-A37FB3AB9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38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3" name="Rectangle 14939">
                <a:extLst>
                  <a:ext uri="{FF2B5EF4-FFF2-40B4-BE49-F238E27FC236}">
                    <a16:creationId xmlns:a16="http://schemas.microsoft.com/office/drawing/2014/main" id="{85A759BB-80C5-496F-A3B5-8CE8541A9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74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4" name="Rectangle 14940">
                <a:extLst>
                  <a:ext uri="{FF2B5EF4-FFF2-40B4-BE49-F238E27FC236}">
                    <a16:creationId xmlns:a16="http://schemas.microsoft.com/office/drawing/2014/main" id="{45401EAE-9B66-4D7F-B0F5-C14D3DBE5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10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5" name="Rectangle 14941">
                <a:extLst>
                  <a:ext uri="{FF2B5EF4-FFF2-40B4-BE49-F238E27FC236}">
                    <a16:creationId xmlns:a16="http://schemas.microsoft.com/office/drawing/2014/main" id="{84EABDA3-3E58-41BB-B968-3C90BAD3D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45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6" name="Rectangle 14942">
                <a:extLst>
                  <a:ext uri="{FF2B5EF4-FFF2-40B4-BE49-F238E27FC236}">
                    <a16:creationId xmlns:a16="http://schemas.microsoft.com/office/drawing/2014/main" id="{0D1C9BCC-3F9D-48C2-BF1B-BA8F5B3BA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81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7" name="Rectangle 14943">
                <a:extLst>
                  <a:ext uri="{FF2B5EF4-FFF2-40B4-BE49-F238E27FC236}">
                    <a16:creationId xmlns:a16="http://schemas.microsoft.com/office/drawing/2014/main" id="{6E3354DE-82C4-4866-8CB7-EE79BFD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16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8" name="Rectangle 14944">
                <a:extLst>
                  <a:ext uri="{FF2B5EF4-FFF2-40B4-BE49-F238E27FC236}">
                    <a16:creationId xmlns:a16="http://schemas.microsoft.com/office/drawing/2014/main" id="{A5B95449-99A2-4876-8C49-8A6B0BDA3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52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9" name="Rectangle 14945">
                <a:extLst>
                  <a:ext uri="{FF2B5EF4-FFF2-40B4-BE49-F238E27FC236}">
                    <a16:creationId xmlns:a16="http://schemas.microsoft.com/office/drawing/2014/main" id="{2A48387B-935D-4196-A8EF-DB6D84112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87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0" name="Rectangle 14946">
                <a:extLst>
                  <a:ext uri="{FF2B5EF4-FFF2-40B4-BE49-F238E27FC236}">
                    <a16:creationId xmlns:a16="http://schemas.microsoft.com/office/drawing/2014/main" id="{69D31135-1976-4596-8FF2-F84E42811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23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1" name="Rectangle 14947">
                <a:extLst>
                  <a:ext uri="{FF2B5EF4-FFF2-40B4-BE49-F238E27FC236}">
                    <a16:creationId xmlns:a16="http://schemas.microsoft.com/office/drawing/2014/main" id="{D0720709-6DE7-4804-ABA4-48045A51C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74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2" name="Rectangle 14949">
                <a:extLst>
                  <a:ext uri="{FF2B5EF4-FFF2-40B4-BE49-F238E27FC236}">
                    <a16:creationId xmlns:a16="http://schemas.microsoft.com/office/drawing/2014/main" id="{E9213894-A48A-44BA-8915-99A16F62E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9652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3" name="Rectangle 14948">
                <a:extLst>
                  <a:ext uri="{FF2B5EF4-FFF2-40B4-BE49-F238E27FC236}">
                    <a16:creationId xmlns:a16="http://schemas.microsoft.com/office/drawing/2014/main" id="{CBA9CAFC-5BAD-4C92-A080-0645771BE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257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4" name="Rectangle 14926">
                <a:extLst>
                  <a:ext uri="{FF2B5EF4-FFF2-40B4-BE49-F238E27FC236}">
                    <a16:creationId xmlns:a16="http://schemas.microsoft.com/office/drawing/2014/main" id="{66E97A74-B84B-48F6-9BF7-DCBC822A5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5" name="Rectangle 14927">
                <a:extLst>
                  <a:ext uri="{FF2B5EF4-FFF2-40B4-BE49-F238E27FC236}">
                    <a16:creationId xmlns:a16="http://schemas.microsoft.com/office/drawing/2014/main" id="{2382275D-33C8-4062-BE44-3D59A124E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6" name="Rectangle 14928">
                <a:extLst>
                  <a:ext uri="{FF2B5EF4-FFF2-40B4-BE49-F238E27FC236}">
                    <a16:creationId xmlns:a16="http://schemas.microsoft.com/office/drawing/2014/main" id="{4C9F2E61-8E27-4D61-940E-2A6401ACA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7" name="Rectangle 14929">
                <a:extLst>
                  <a:ext uri="{FF2B5EF4-FFF2-40B4-BE49-F238E27FC236}">
                    <a16:creationId xmlns:a16="http://schemas.microsoft.com/office/drawing/2014/main" id="{ADD3B714-8C25-4B19-8E49-5DF7892CE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8" name="Rectangle 14930">
                <a:extLst>
                  <a:ext uri="{FF2B5EF4-FFF2-40B4-BE49-F238E27FC236}">
                    <a16:creationId xmlns:a16="http://schemas.microsoft.com/office/drawing/2014/main" id="{D0AE70DE-1820-418F-94A1-BFC88B8A9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9" name="Rectangle 14931">
                <a:extLst>
                  <a:ext uri="{FF2B5EF4-FFF2-40B4-BE49-F238E27FC236}">
                    <a16:creationId xmlns:a16="http://schemas.microsoft.com/office/drawing/2014/main" id="{ACD66134-DFB0-4817-A88B-D1B4B781E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0" name="Rectangle 14932">
                <a:extLst>
                  <a:ext uri="{FF2B5EF4-FFF2-40B4-BE49-F238E27FC236}">
                    <a16:creationId xmlns:a16="http://schemas.microsoft.com/office/drawing/2014/main" id="{B3686B6D-1B26-4402-8A60-E69EC20B8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1" name="Rectangle 14949">
                <a:extLst>
                  <a:ext uri="{FF2B5EF4-FFF2-40B4-BE49-F238E27FC236}">
                    <a16:creationId xmlns:a16="http://schemas.microsoft.com/office/drawing/2014/main" id="{2C4D4745-049D-4200-A757-8A5948755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2" name="Rectangle 14926">
                <a:extLst>
                  <a:ext uri="{FF2B5EF4-FFF2-40B4-BE49-F238E27FC236}">
                    <a16:creationId xmlns:a16="http://schemas.microsoft.com/office/drawing/2014/main" id="{BB6F46FE-0173-4151-AF5A-F4F0AE57D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3" name="Rectangle 14927">
                <a:extLst>
                  <a:ext uri="{FF2B5EF4-FFF2-40B4-BE49-F238E27FC236}">
                    <a16:creationId xmlns:a16="http://schemas.microsoft.com/office/drawing/2014/main" id="{7E5B8708-90F0-468A-B333-894C3DD70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4" name="Rectangle 14928">
                <a:extLst>
                  <a:ext uri="{FF2B5EF4-FFF2-40B4-BE49-F238E27FC236}">
                    <a16:creationId xmlns:a16="http://schemas.microsoft.com/office/drawing/2014/main" id="{6AAEE2B9-3C54-4D7A-8884-274125766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5" name="Rectangle 14929">
                <a:extLst>
                  <a:ext uri="{FF2B5EF4-FFF2-40B4-BE49-F238E27FC236}">
                    <a16:creationId xmlns:a16="http://schemas.microsoft.com/office/drawing/2014/main" id="{C2782F87-1F8E-414C-8C60-CB8B2423C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6" name="Rectangle 14930">
                <a:extLst>
                  <a:ext uri="{FF2B5EF4-FFF2-40B4-BE49-F238E27FC236}">
                    <a16:creationId xmlns:a16="http://schemas.microsoft.com/office/drawing/2014/main" id="{5F86BCDE-7001-42C4-B977-364A925D3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7" name="Rectangle 14931">
                <a:extLst>
                  <a:ext uri="{FF2B5EF4-FFF2-40B4-BE49-F238E27FC236}">
                    <a16:creationId xmlns:a16="http://schemas.microsoft.com/office/drawing/2014/main" id="{3CD54C13-9472-45D0-8401-2545BA343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8" name="Rectangle 14932">
                <a:extLst>
                  <a:ext uri="{FF2B5EF4-FFF2-40B4-BE49-F238E27FC236}">
                    <a16:creationId xmlns:a16="http://schemas.microsoft.com/office/drawing/2014/main" id="{31EF8AD4-0855-406F-9C4E-3A1C43A18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9" name="Rectangle 14949">
                <a:extLst>
                  <a:ext uri="{FF2B5EF4-FFF2-40B4-BE49-F238E27FC236}">
                    <a16:creationId xmlns:a16="http://schemas.microsoft.com/office/drawing/2014/main" id="{F656B0C1-CB11-4F61-A6FB-954C30871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0" name="Rectangle 14926">
                <a:extLst>
                  <a:ext uri="{FF2B5EF4-FFF2-40B4-BE49-F238E27FC236}">
                    <a16:creationId xmlns:a16="http://schemas.microsoft.com/office/drawing/2014/main" id="{67C0D6BC-8519-4CFC-BF6A-7A2211766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1" name="Rectangle 14927">
                <a:extLst>
                  <a:ext uri="{FF2B5EF4-FFF2-40B4-BE49-F238E27FC236}">
                    <a16:creationId xmlns:a16="http://schemas.microsoft.com/office/drawing/2014/main" id="{E11AD8B1-6F9D-4CDA-BEE3-D12D05CF5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2" name="Rectangle 14928">
                <a:extLst>
                  <a:ext uri="{FF2B5EF4-FFF2-40B4-BE49-F238E27FC236}">
                    <a16:creationId xmlns:a16="http://schemas.microsoft.com/office/drawing/2014/main" id="{7A9B20F7-D8AA-4E82-A5F1-E06A3EA69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3" name="Rectangle 14929">
                <a:extLst>
                  <a:ext uri="{FF2B5EF4-FFF2-40B4-BE49-F238E27FC236}">
                    <a16:creationId xmlns:a16="http://schemas.microsoft.com/office/drawing/2014/main" id="{C96DA77E-C499-486C-9676-CD4AE8D6F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4" name="Rectangle 14930">
                <a:extLst>
                  <a:ext uri="{FF2B5EF4-FFF2-40B4-BE49-F238E27FC236}">
                    <a16:creationId xmlns:a16="http://schemas.microsoft.com/office/drawing/2014/main" id="{DD867BD6-1A86-480D-A83C-6DF6E66DB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5" name="Rectangle 14931">
                <a:extLst>
                  <a:ext uri="{FF2B5EF4-FFF2-40B4-BE49-F238E27FC236}">
                    <a16:creationId xmlns:a16="http://schemas.microsoft.com/office/drawing/2014/main" id="{88DBD1EF-0CB5-464C-A198-557F39313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6" name="Rectangle 14932">
                <a:extLst>
                  <a:ext uri="{FF2B5EF4-FFF2-40B4-BE49-F238E27FC236}">
                    <a16:creationId xmlns:a16="http://schemas.microsoft.com/office/drawing/2014/main" id="{A167E9D5-6109-4336-9DB7-FB31DCE05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7" name="Rectangle 14949">
                <a:extLst>
                  <a:ext uri="{FF2B5EF4-FFF2-40B4-BE49-F238E27FC236}">
                    <a16:creationId xmlns:a16="http://schemas.microsoft.com/office/drawing/2014/main" id="{19F15EAA-CDB5-4F24-85E7-B30347C1A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8" name="Rectangle 14926">
                <a:extLst>
                  <a:ext uri="{FF2B5EF4-FFF2-40B4-BE49-F238E27FC236}">
                    <a16:creationId xmlns:a16="http://schemas.microsoft.com/office/drawing/2014/main" id="{14568FD2-B8CB-4ABF-B667-9BB788726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9" name="Rectangle 14927">
                <a:extLst>
                  <a:ext uri="{FF2B5EF4-FFF2-40B4-BE49-F238E27FC236}">
                    <a16:creationId xmlns:a16="http://schemas.microsoft.com/office/drawing/2014/main" id="{A69D4A36-B726-4A69-AC45-206F06550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0" name="Rectangle 14928">
                <a:extLst>
                  <a:ext uri="{FF2B5EF4-FFF2-40B4-BE49-F238E27FC236}">
                    <a16:creationId xmlns:a16="http://schemas.microsoft.com/office/drawing/2014/main" id="{A1B93AF4-A824-4186-9BCF-C466C5E61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1" name="Rectangle 14929">
                <a:extLst>
                  <a:ext uri="{FF2B5EF4-FFF2-40B4-BE49-F238E27FC236}">
                    <a16:creationId xmlns:a16="http://schemas.microsoft.com/office/drawing/2014/main" id="{1DDC3AAF-E594-4112-A1F9-99C506619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2" name="Rectangle 14930">
                <a:extLst>
                  <a:ext uri="{FF2B5EF4-FFF2-40B4-BE49-F238E27FC236}">
                    <a16:creationId xmlns:a16="http://schemas.microsoft.com/office/drawing/2014/main" id="{3CFA7063-00A2-4552-9D86-35843739E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3" name="Rectangle 14931">
                <a:extLst>
                  <a:ext uri="{FF2B5EF4-FFF2-40B4-BE49-F238E27FC236}">
                    <a16:creationId xmlns:a16="http://schemas.microsoft.com/office/drawing/2014/main" id="{0AA13BEA-8E8E-42F0-B225-3DA40FE5F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4" name="Rectangle 14932">
                <a:extLst>
                  <a:ext uri="{FF2B5EF4-FFF2-40B4-BE49-F238E27FC236}">
                    <a16:creationId xmlns:a16="http://schemas.microsoft.com/office/drawing/2014/main" id="{122FDFA2-9EA1-4E4C-AB5A-96A0981FC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5" name="Rectangle 14949">
                <a:extLst>
                  <a:ext uri="{FF2B5EF4-FFF2-40B4-BE49-F238E27FC236}">
                    <a16:creationId xmlns:a16="http://schemas.microsoft.com/office/drawing/2014/main" id="{4073F0F3-6775-43C3-BE36-5BDDE56A6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6" name="Rectangle 14926">
                <a:extLst>
                  <a:ext uri="{FF2B5EF4-FFF2-40B4-BE49-F238E27FC236}">
                    <a16:creationId xmlns:a16="http://schemas.microsoft.com/office/drawing/2014/main" id="{2C1D1BB8-6C0B-45B9-ABE3-BF4CD91F9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7" name="Rectangle 14927">
                <a:extLst>
                  <a:ext uri="{FF2B5EF4-FFF2-40B4-BE49-F238E27FC236}">
                    <a16:creationId xmlns:a16="http://schemas.microsoft.com/office/drawing/2014/main" id="{488B56F6-22EA-46BE-AB9E-FEF05CCF3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8" name="Rectangle 14928">
                <a:extLst>
                  <a:ext uri="{FF2B5EF4-FFF2-40B4-BE49-F238E27FC236}">
                    <a16:creationId xmlns:a16="http://schemas.microsoft.com/office/drawing/2014/main" id="{FA2F6B8E-E0B4-4341-8C95-26BC6EA33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9" name="Rectangle 14929">
                <a:extLst>
                  <a:ext uri="{FF2B5EF4-FFF2-40B4-BE49-F238E27FC236}">
                    <a16:creationId xmlns:a16="http://schemas.microsoft.com/office/drawing/2014/main" id="{5D3AAF0A-0F9F-4C61-87A9-03DE55FA5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0" name="Rectangle 14930">
                <a:extLst>
                  <a:ext uri="{FF2B5EF4-FFF2-40B4-BE49-F238E27FC236}">
                    <a16:creationId xmlns:a16="http://schemas.microsoft.com/office/drawing/2014/main" id="{0A8EA8C5-EA3A-4383-8BE9-0FB06B060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1" name="Rectangle 14931">
                <a:extLst>
                  <a:ext uri="{FF2B5EF4-FFF2-40B4-BE49-F238E27FC236}">
                    <a16:creationId xmlns:a16="http://schemas.microsoft.com/office/drawing/2014/main" id="{FC2D7562-A6EE-4036-AE82-C9160CDEF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2" name="Rectangle 14932">
                <a:extLst>
                  <a:ext uri="{FF2B5EF4-FFF2-40B4-BE49-F238E27FC236}">
                    <a16:creationId xmlns:a16="http://schemas.microsoft.com/office/drawing/2014/main" id="{B2CAF281-5CAF-4CEA-A16D-09043B462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3" name="Rectangle 14949">
                <a:extLst>
                  <a:ext uri="{FF2B5EF4-FFF2-40B4-BE49-F238E27FC236}">
                    <a16:creationId xmlns:a16="http://schemas.microsoft.com/office/drawing/2014/main" id="{0B8CE090-BEDE-42DE-A2BE-A8F0B7CDD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4" name="Rectangle 14926">
                <a:extLst>
                  <a:ext uri="{FF2B5EF4-FFF2-40B4-BE49-F238E27FC236}">
                    <a16:creationId xmlns:a16="http://schemas.microsoft.com/office/drawing/2014/main" id="{6192CE2C-38A4-4ACE-8BDD-349E9FF7F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5" name="Rectangle 14927">
                <a:extLst>
                  <a:ext uri="{FF2B5EF4-FFF2-40B4-BE49-F238E27FC236}">
                    <a16:creationId xmlns:a16="http://schemas.microsoft.com/office/drawing/2014/main" id="{53B013C1-2DAB-4778-92F9-5EDB199C7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6" name="Rectangle 14928">
                <a:extLst>
                  <a:ext uri="{FF2B5EF4-FFF2-40B4-BE49-F238E27FC236}">
                    <a16:creationId xmlns:a16="http://schemas.microsoft.com/office/drawing/2014/main" id="{E66E0E7A-A739-44F9-BB7E-9EFB88A48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7" name="Rectangle 14929">
                <a:extLst>
                  <a:ext uri="{FF2B5EF4-FFF2-40B4-BE49-F238E27FC236}">
                    <a16:creationId xmlns:a16="http://schemas.microsoft.com/office/drawing/2014/main" id="{BCE7F68A-A7C4-41E8-98A8-3E7E93EDD4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8" name="Rectangle 14930">
                <a:extLst>
                  <a:ext uri="{FF2B5EF4-FFF2-40B4-BE49-F238E27FC236}">
                    <a16:creationId xmlns:a16="http://schemas.microsoft.com/office/drawing/2014/main" id="{C8BC6A28-ECF8-40DA-9E1D-62C642E19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9" name="Rectangle 14931">
                <a:extLst>
                  <a:ext uri="{FF2B5EF4-FFF2-40B4-BE49-F238E27FC236}">
                    <a16:creationId xmlns:a16="http://schemas.microsoft.com/office/drawing/2014/main" id="{8B615DDD-CD26-4CC8-9264-F5BB9311C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0" name="Rectangle 14932">
                <a:extLst>
                  <a:ext uri="{FF2B5EF4-FFF2-40B4-BE49-F238E27FC236}">
                    <a16:creationId xmlns:a16="http://schemas.microsoft.com/office/drawing/2014/main" id="{DB5FD028-C858-4C21-A9A0-86276E427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1" name="Rectangle 14949">
                <a:extLst>
                  <a:ext uri="{FF2B5EF4-FFF2-40B4-BE49-F238E27FC236}">
                    <a16:creationId xmlns:a16="http://schemas.microsoft.com/office/drawing/2014/main" id="{A9FB15FB-2AE5-4628-9ABF-B9F1A2F79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2" name="Rectangle 14926">
                <a:extLst>
                  <a:ext uri="{FF2B5EF4-FFF2-40B4-BE49-F238E27FC236}">
                    <a16:creationId xmlns:a16="http://schemas.microsoft.com/office/drawing/2014/main" id="{7F2C8DCA-55BF-4AA0-B195-455CBEF9A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3" name="Rectangle 14927">
                <a:extLst>
                  <a:ext uri="{FF2B5EF4-FFF2-40B4-BE49-F238E27FC236}">
                    <a16:creationId xmlns:a16="http://schemas.microsoft.com/office/drawing/2014/main" id="{80787E91-8915-4787-B326-03CCBB8A3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4" name="Rectangle 14928">
                <a:extLst>
                  <a:ext uri="{FF2B5EF4-FFF2-40B4-BE49-F238E27FC236}">
                    <a16:creationId xmlns:a16="http://schemas.microsoft.com/office/drawing/2014/main" id="{3CE7BF5E-4E6B-473D-8E34-A7F767D9F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5" name="Rectangle 14929">
                <a:extLst>
                  <a:ext uri="{FF2B5EF4-FFF2-40B4-BE49-F238E27FC236}">
                    <a16:creationId xmlns:a16="http://schemas.microsoft.com/office/drawing/2014/main" id="{348B0841-AC47-4E54-BC6D-7CAE2F80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6" name="Rectangle 14930">
                <a:extLst>
                  <a:ext uri="{FF2B5EF4-FFF2-40B4-BE49-F238E27FC236}">
                    <a16:creationId xmlns:a16="http://schemas.microsoft.com/office/drawing/2014/main" id="{A7C26DB9-7643-41CB-8AA9-477C41FB5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7" name="Rectangle 14931">
                <a:extLst>
                  <a:ext uri="{FF2B5EF4-FFF2-40B4-BE49-F238E27FC236}">
                    <a16:creationId xmlns:a16="http://schemas.microsoft.com/office/drawing/2014/main" id="{556A21BB-11F6-4139-AAE0-5D2FE2E75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8" name="Rectangle 14932">
                <a:extLst>
                  <a:ext uri="{FF2B5EF4-FFF2-40B4-BE49-F238E27FC236}">
                    <a16:creationId xmlns:a16="http://schemas.microsoft.com/office/drawing/2014/main" id="{0AD8D04C-6CE3-4F6A-BD90-5B5CEBFD6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9" name="Rectangle 14949">
                <a:extLst>
                  <a:ext uri="{FF2B5EF4-FFF2-40B4-BE49-F238E27FC236}">
                    <a16:creationId xmlns:a16="http://schemas.microsoft.com/office/drawing/2014/main" id="{9C9D5520-75E1-486D-9FB1-E6A54C9EF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0" name="Rectangle 14926">
                <a:extLst>
                  <a:ext uri="{FF2B5EF4-FFF2-40B4-BE49-F238E27FC236}">
                    <a16:creationId xmlns:a16="http://schemas.microsoft.com/office/drawing/2014/main" id="{2C885E5D-CA44-4014-BB69-87E7A41B0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27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1" name="Rectangle 14927">
                <a:extLst>
                  <a:ext uri="{FF2B5EF4-FFF2-40B4-BE49-F238E27FC236}">
                    <a16:creationId xmlns:a16="http://schemas.microsoft.com/office/drawing/2014/main" id="{3734B7AA-DFA0-49AF-9BE2-7EF743094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262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2" name="Rectangle 14928">
                <a:extLst>
                  <a:ext uri="{FF2B5EF4-FFF2-40B4-BE49-F238E27FC236}">
                    <a16:creationId xmlns:a16="http://schemas.microsoft.com/office/drawing/2014/main" id="{A13065A9-2F14-4873-9C3A-426E1A45A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598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3" name="Rectangle 14929">
                <a:extLst>
                  <a:ext uri="{FF2B5EF4-FFF2-40B4-BE49-F238E27FC236}">
                    <a16:creationId xmlns:a16="http://schemas.microsoft.com/office/drawing/2014/main" id="{75FB8326-4491-4F82-BDF7-5C9E80B0E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33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4" name="Rectangle 14930">
                <a:extLst>
                  <a:ext uri="{FF2B5EF4-FFF2-40B4-BE49-F238E27FC236}">
                    <a16:creationId xmlns:a16="http://schemas.microsoft.com/office/drawing/2014/main" id="{DA954BBB-91BD-477A-89DF-ED0517539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269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5" name="Rectangle 14931">
                <a:extLst>
                  <a:ext uri="{FF2B5EF4-FFF2-40B4-BE49-F238E27FC236}">
                    <a16:creationId xmlns:a16="http://schemas.microsoft.com/office/drawing/2014/main" id="{ED91D387-E5E0-4C8B-B02A-D862C6492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4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6" name="Rectangle 14932">
                <a:extLst>
                  <a:ext uri="{FF2B5EF4-FFF2-40B4-BE49-F238E27FC236}">
                    <a16:creationId xmlns:a16="http://schemas.microsoft.com/office/drawing/2014/main" id="{42417CD5-7E58-4D6D-A279-D7E96E300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940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7" name="Rectangle 14949">
                <a:extLst>
                  <a:ext uri="{FF2B5EF4-FFF2-40B4-BE49-F238E27FC236}">
                    <a16:creationId xmlns:a16="http://schemas.microsoft.com/office/drawing/2014/main" id="{7C258E47-473C-4B49-89A5-51790883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591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8" name="Rectangle 14926">
                <a:extLst>
                  <a:ext uri="{FF2B5EF4-FFF2-40B4-BE49-F238E27FC236}">
                    <a16:creationId xmlns:a16="http://schemas.microsoft.com/office/drawing/2014/main" id="{4A0DB4A0-21F6-4640-A939-E3DE604FE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9" name="Rectangle 14927">
                <a:extLst>
                  <a:ext uri="{FF2B5EF4-FFF2-40B4-BE49-F238E27FC236}">
                    <a16:creationId xmlns:a16="http://schemas.microsoft.com/office/drawing/2014/main" id="{DA5A73A1-9FDE-4C51-ADF3-99646A0EB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0" name="Rectangle 14928">
                <a:extLst>
                  <a:ext uri="{FF2B5EF4-FFF2-40B4-BE49-F238E27FC236}">
                    <a16:creationId xmlns:a16="http://schemas.microsoft.com/office/drawing/2014/main" id="{6959E14C-DBAF-4EDE-8D48-EDC8B8E13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1" name="Rectangle 14929">
                <a:extLst>
                  <a:ext uri="{FF2B5EF4-FFF2-40B4-BE49-F238E27FC236}">
                    <a16:creationId xmlns:a16="http://schemas.microsoft.com/office/drawing/2014/main" id="{CD16F743-1DEA-4DAC-BD75-690B122E1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2" name="Rectangle 14930">
                <a:extLst>
                  <a:ext uri="{FF2B5EF4-FFF2-40B4-BE49-F238E27FC236}">
                    <a16:creationId xmlns:a16="http://schemas.microsoft.com/office/drawing/2014/main" id="{7F4887A9-7298-41C1-B84E-3E142CF5D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3" name="Rectangle 14931">
                <a:extLst>
                  <a:ext uri="{FF2B5EF4-FFF2-40B4-BE49-F238E27FC236}">
                    <a16:creationId xmlns:a16="http://schemas.microsoft.com/office/drawing/2014/main" id="{28EE4BEA-FA80-46D8-A26E-D91EF971E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4" name="Rectangle 14932">
                <a:extLst>
                  <a:ext uri="{FF2B5EF4-FFF2-40B4-BE49-F238E27FC236}">
                    <a16:creationId xmlns:a16="http://schemas.microsoft.com/office/drawing/2014/main" id="{AF328ABA-C2CF-44FE-B307-FBA11ACDA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5" name="Rectangle 14949">
                <a:extLst>
                  <a:ext uri="{FF2B5EF4-FFF2-40B4-BE49-F238E27FC236}">
                    <a16:creationId xmlns:a16="http://schemas.microsoft.com/office/drawing/2014/main" id="{7EF128CE-E55E-494B-B070-ACF7B4540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454592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6" name="Rectangle 14926">
                <a:extLst>
                  <a:ext uri="{FF2B5EF4-FFF2-40B4-BE49-F238E27FC236}">
                    <a16:creationId xmlns:a16="http://schemas.microsoft.com/office/drawing/2014/main" id="{19E0920B-F754-45E7-8283-8A5CC2D41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7" name="Rectangle 14927">
                <a:extLst>
                  <a:ext uri="{FF2B5EF4-FFF2-40B4-BE49-F238E27FC236}">
                    <a16:creationId xmlns:a16="http://schemas.microsoft.com/office/drawing/2014/main" id="{B196B969-C815-4769-A8D4-CEEB05625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8" name="Rectangle 14928">
                <a:extLst>
                  <a:ext uri="{FF2B5EF4-FFF2-40B4-BE49-F238E27FC236}">
                    <a16:creationId xmlns:a16="http://schemas.microsoft.com/office/drawing/2014/main" id="{E6328C75-16F1-4617-B63C-14314E48C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9" name="Rectangle 14929">
                <a:extLst>
                  <a:ext uri="{FF2B5EF4-FFF2-40B4-BE49-F238E27FC236}">
                    <a16:creationId xmlns:a16="http://schemas.microsoft.com/office/drawing/2014/main" id="{F57E2381-BB01-417E-819E-8503D6361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0" name="Rectangle 14930">
                <a:extLst>
                  <a:ext uri="{FF2B5EF4-FFF2-40B4-BE49-F238E27FC236}">
                    <a16:creationId xmlns:a16="http://schemas.microsoft.com/office/drawing/2014/main" id="{101096F9-D215-4B0F-B91A-27C759FE5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1" name="Rectangle 14931">
                <a:extLst>
                  <a:ext uri="{FF2B5EF4-FFF2-40B4-BE49-F238E27FC236}">
                    <a16:creationId xmlns:a16="http://schemas.microsoft.com/office/drawing/2014/main" id="{7C3B984B-0CC9-407D-9262-36F0DC8AD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2" name="Rectangle 14932">
                <a:extLst>
                  <a:ext uri="{FF2B5EF4-FFF2-40B4-BE49-F238E27FC236}">
                    <a16:creationId xmlns:a16="http://schemas.microsoft.com/office/drawing/2014/main" id="{289098B8-916B-4ABC-BF22-DD714709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3" name="Rectangle 14949">
                <a:extLst>
                  <a:ext uri="{FF2B5EF4-FFF2-40B4-BE49-F238E27FC236}">
                    <a16:creationId xmlns:a16="http://schemas.microsoft.com/office/drawing/2014/main" id="{C76B052F-263E-4238-8754-C3CCCD67D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474023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4" name="Rectangle 14926">
                <a:extLst>
                  <a:ext uri="{FF2B5EF4-FFF2-40B4-BE49-F238E27FC236}">
                    <a16:creationId xmlns:a16="http://schemas.microsoft.com/office/drawing/2014/main" id="{853EF220-1801-45BF-AFB8-3CB6D87E0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5" name="Rectangle 14927">
                <a:extLst>
                  <a:ext uri="{FF2B5EF4-FFF2-40B4-BE49-F238E27FC236}">
                    <a16:creationId xmlns:a16="http://schemas.microsoft.com/office/drawing/2014/main" id="{6A884EEB-50EC-4F5F-B6DD-94E088A93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6" name="Rectangle 14928">
                <a:extLst>
                  <a:ext uri="{FF2B5EF4-FFF2-40B4-BE49-F238E27FC236}">
                    <a16:creationId xmlns:a16="http://schemas.microsoft.com/office/drawing/2014/main" id="{9EBCEB9E-DDBD-4875-9CB6-EEF83010E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7" name="Rectangle 14929">
                <a:extLst>
                  <a:ext uri="{FF2B5EF4-FFF2-40B4-BE49-F238E27FC236}">
                    <a16:creationId xmlns:a16="http://schemas.microsoft.com/office/drawing/2014/main" id="{A304B230-CA3C-4517-9735-0F7041D0F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8" name="Rectangle 14930">
                <a:extLst>
                  <a:ext uri="{FF2B5EF4-FFF2-40B4-BE49-F238E27FC236}">
                    <a16:creationId xmlns:a16="http://schemas.microsoft.com/office/drawing/2014/main" id="{9061B1B6-63CE-4B0B-B801-9D6C093AD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9" name="Rectangle 14931">
                <a:extLst>
                  <a:ext uri="{FF2B5EF4-FFF2-40B4-BE49-F238E27FC236}">
                    <a16:creationId xmlns:a16="http://schemas.microsoft.com/office/drawing/2014/main" id="{2FDE4481-7BD8-4A4A-AF1A-C7971E57E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0" name="Rectangle 14932">
                <a:extLst>
                  <a:ext uri="{FF2B5EF4-FFF2-40B4-BE49-F238E27FC236}">
                    <a16:creationId xmlns:a16="http://schemas.microsoft.com/office/drawing/2014/main" id="{395B7AD3-2A2C-4D0E-922C-29D83AD83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1" name="Rectangle 14949">
                <a:extLst>
                  <a:ext uri="{FF2B5EF4-FFF2-40B4-BE49-F238E27FC236}">
                    <a16:creationId xmlns:a16="http://schemas.microsoft.com/office/drawing/2014/main" id="{87145D12-CDDF-42B8-8AFA-72F64D0F5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493454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2" name="Rectangle 14926">
                <a:extLst>
                  <a:ext uri="{FF2B5EF4-FFF2-40B4-BE49-F238E27FC236}">
                    <a16:creationId xmlns:a16="http://schemas.microsoft.com/office/drawing/2014/main" id="{B2CB2792-1B20-4DB7-922A-CF6523E8E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3" name="Rectangle 14927">
                <a:extLst>
                  <a:ext uri="{FF2B5EF4-FFF2-40B4-BE49-F238E27FC236}">
                    <a16:creationId xmlns:a16="http://schemas.microsoft.com/office/drawing/2014/main" id="{116A7F93-C6E3-4617-9B21-3F211F419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4" name="Rectangle 14928">
                <a:extLst>
                  <a:ext uri="{FF2B5EF4-FFF2-40B4-BE49-F238E27FC236}">
                    <a16:creationId xmlns:a16="http://schemas.microsoft.com/office/drawing/2014/main" id="{8422A485-3715-4FE8-A4B5-F4AC49EDC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5" name="Rectangle 14929">
                <a:extLst>
                  <a:ext uri="{FF2B5EF4-FFF2-40B4-BE49-F238E27FC236}">
                    <a16:creationId xmlns:a16="http://schemas.microsoft.com/office/drawing/2014/main" id="{32615C19-EAFF-468C-841C-FDE8F3551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6" name="Rectangle 14930">
                <a:extLst>
                  <a:ext uri="{FF2B5EF4-FFF2-40B4-BE49-F238E27FC236}">
                    <a16:creationId xmlns:a16="http://schemas.microsoft.com/office/drawing/2014/main" id="{46044F83-BCD1-4358-B2E4-DEA9D4E10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7" name="Rectangle 14931">
                <a:extLst>
                  <a:ext uri="{FF2B5EF4-FFF2-40B4-BE49-F238E27FC236}">
                    <a16:creationId xmlns:a16="http://schemas.microsoft.com/office/drawing/2014/main" id="{C28C2C8E-C99E-4C30-BD42-A4B9C9133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8" name="Rectangle 14932">
                <a:extLst>
                  <a:ext uri="{FF2B5EF4-FFF2-40B4-BE49-F238E27FC236}">
                    <a16:creationId xmlns:a16="http://schemas.microsoft.com/office/drawing/2014/main" id="{FA9358E9-684F-4B9D-903F-9A96849F00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9" name="Rectangle 14949">
                <a:extLst>
                  <a:ext uri="{FF2B5EF4-FFF2-40B4-BE49-F238E27FC236}">
                    <a16:creationId xmlns:a16="http://schemas.microsoft.com/office/drawing/2014/main" id="{883D7A1F-1064-443C-A7DF-7E1C3EB8E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5128857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0" name="Rectangle 14926">
                <a:extLst>
                  <a:ext uri="{FF2B5EF4-FFF2-40B4-BE49-F238E27FC236}">
                    <a16:creationId xmlns:a16="http://schemas.microsoft.com/office/drawing/2014/main" id="{AEA7C43D-E6CA-4E42-9A2D-3543B990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1" name="Rectangle 14927">
                <a:extLst>
                  <a:ext uri="{FF2B5EF4-FFF2-40B4-BE49-F238E27FC236}">
                    <a16:creationId xmlns:a16="http://schemas.microsoft.com/office/drawing/2014/main" id="{19C016CB-0B9A-4A5C-9C00-80378A0CB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2" name="Rectangle 14928">
                <a:extLst>
                  <a:ext uri="{FF2B5EF4-FFF2-40B4-BE49-F238E27FC236}">
                    <a16:creationId xmlns:a16="http://schemas.microsoft.com/office/drawing/2014/main" id="{5755EDD2-B715-44F1-BF85-06466C8F1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3" name="Rectangle 14929">
                <a:extLst>
                  <a:ext uri="{FF2B5EF4-FFF2-40B4-BE49-F238E27FC236}">
                    <a16:creationId xmlns:a16="http://schemas.microsoft.com/office/drawing/2014/main" id="{B4653A82-D922-46CB-AF31-27EED3BBC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4" name="Rectangle 14930">
                <a:extLst>
                  <a:ext uri="{FF2B5EF4-FFF2-40B4-BE49-F238E27FC236}">
                    <a16:creationId xmlns:a16="http://schemas.microsoft.com/office/drawing/2014/main" id="{8E50ACD6-BA2F-4C65-9050-7F24CDCE9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5" name="Rectangle 14931">
                <a:extLst>
                  <a:ext uri="{FF2B5EF4-FFF2-40B4-BE49-F238E27FC236}">
                    <a16:creationId xmlns:a16="http://schemas.microsoft.com/office/drawing/2014/main" id="{28F07DD5-4DE7-4C8C-8CC9-30850A367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6" name="Rectangle 14932">
                <a:extLst>
                  <a:ext uri="{FF2B5EF4-FFF2-40B4-BE49-F238E27FC236}">
                    <a16:creationId xmlns:a16="http://schemas.microsoft.com/office/drawing/2014/main" id="{CB479572-83DD-40F6-BBE5-BA21AC006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7" name="Rectangle 14949">
                <a:extLst>
                  <a:ext uri="{FF2B5EF4-FFF2-40B4-BE49-F238E27FC236}">
                    <a16:creationId xmlns:a16="http://schemas.microsoft.com/office/drawing/2014/main" id="{4C6FA27E-8BE2-48D8-9045-F1EB2CCBD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531876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8" name="Rectangle 14926">
                <a:extLst>
                  <a:ext uri="{FF2B5EF4-FFF2-40B4-BE49-F238E27FC236}">
                    <a16:creationId xmlns:a16="http://schemas.microsoft.com/office/drawing/2014/main" id="{FF6BA33A-64FC-4192-BE3A-AD10067C6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9" name="Rectangle 14927">
                <a:extLst>
                  <a:ext uri="{FF2B5EF4-FFF2-40B4-BE49-F238E27FC236}">
                    <a16:creationId xmlns:a16="http://schemas.microsoft.com/office/drawing/2014/main" id="{7962ADB0-F583-486B-809D-91FDD7AD6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0" name="Rectangle 14928">
                <a:extLst>
                  <a:ext uri="{FF2B5EF4-FFF2-40B4-BE49-F238E27FC236}">
                    <a16:creationId xmlns:a16="http://schemas.microsoft.com/office/drawing/2014/main" id="{1F6C6D74-0A62-41FA-AB9F-D9E3772C4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1" name="Rectangle 14929">
                <a:extLst>
                  <a:ext uri="{FF2B5EF4-FFF2-40B4-BE49-F238E27FC236}">
                    <a16:creationId xmlns:a16="http://schemas.microsoft.com/office/drawing/2014/main" id="{9D20339B-C0EA-4AA2-922C-EB5BAA1F3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2" name="Rectangle 14930">
                <a:extLst>
                  <a:ext uri="{FF2B5EF4-FFF2-40B4-BE49-F238E27FC236}">
                    <a16:creationId xmlns:a16="http://schemas.microsoft.com/office/drawing/2014/main" id="{06776457-C3C1-4CC5-9882-11BA0F9FA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3" name="Rectangle 14931">
                <a:extLst>
                  <a:ext uri="{FF2B5EF4-FFF2-40B4-BE49-F238E27FC236}">
                    <a16:creationId xmlns:a16="http://schemas.microsoft.com/office/drawing/2014/main" id="{33D5A173-A81E-4CC0-A565-4463F3C0F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4" name="Rectangle 14932">
                <a:extLst>
                  <a:ext uri="{FF2B5EF4-FFF2-40B4-BE49-F238E27FC236}">
                    <a16:creationId xmlns:a16="http://schemas.microsoft.com/office/drawing/2014/main" id="{92B1F17C-EADE-4AED-AB76-65C56D0ED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5" name="Rectangle 14949">
                <a:extLst>
                  <a:ext uri="{FF2B5EF4-FFF2-40B4-BE49-F238E27FC236}">
                    <a16:creationId xmlns:a16="http://schemas.microsoft.com/office/drawing/2014/main" id="{FE3C3EA3-250E-48ED-8C6A-EE005E7C0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551307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6" name="Rectangle 14926">
                <a:extLst>
                  <a:ext uri="{FF2B5EF4-FFF2-40B4-BE49-F238E27FC236}">
                    <a16:creationId xmlns:a16="http://schemas.microsoft.com/office/drawing/2014/main" id="{683955BE-C2E0-46B6-9689-3E129DE80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7" name="Rectangle 14927">
                <a:extLst>
                  <a:ext uri="{FF2B5EF4-FFF2-40B4-BE49-F238E27FC236}">
                    <a16:creationId xmlns:a16="http://schemas.microsoft.com/office/drawing/2014/main" id="{200D822D-E94E-462C-A327-95DC9FCC8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8" name="Rectangle 14928">
                <a:extLst>
                  <a:ext uri="{FF2B5EF4-FFF2-40B4-BE49-F238E27FC236}">
                    <a16:creationId xmlns:a16="http://schemas.microsoft.com/office/drawing/2014/main" id="{8382FE6A-5499-4C74-9557-9662E1CA8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9" name="Rectangle 14929">
                <a:extLst>
                  <a:ext uri="{FF2B5EF4-FFF2-40B4-BE49-F238E27FC236}">
                    <a16:creationId xmlns:a16="http://schemas.microsoft.com/office/drawing/2014/main" id="{D5B05A20-E8B5-416E-9BE1-EF41CECEB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0" name="Rectangle 14930">
                <a:extLst>
                  <a:ext uri="{FF2B5EF4-FFF2-40B4-BE49-F238E27FC236}">
                    <a16:creationId xmlns:a16="http://schemas.microsoft.com/office/drawing/2014/main" id="{A5AF6850-B80D-4454-82B2-3DADBBB99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1" name="Rectangle 14931">
                <a:extLst>
                  <a:ext uri="{FF2B5EF4-FFF2-40B4-BE49-F238E27FC236}">
                    <a16:creationId xmlns:a16="http://schemas.microsoft.com/office/drawing/2014/main" id="{2FC0F20E-ACC9-4D20-8665-2A558C0DE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2" name="Rectangle 14932">
                <a:extLst>
                  <a:ext uri="{FF2B5EF4-FFF2-40B4-BE49-F238E27FC236}">
                    <a16:creationId xmlns:a16="http://schemas.microsoft.com/office/drawing/2014/main" id="{46EDD1B0-178E-4D62-8A1A-BFB12B8B7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3" name="Rectangle 14949">
                <a:extLst>
                  <a:ext uri="{FF2B5EF4-FFF2-40B4-BE49-F238E27FC236}">
                    <a16:creationId xmlns:a16="http://schemas.microsoft.com/office/drawing/2014/main" id="{607F01E0-0ACF-40FD-B22B-5C070D976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570738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4" name="Rectangle 14926">
                <a:extLst>
                  <a:ext uri="{FF2B5EF4-FFF2-40B4-BE49-F238E27FC236}">
                    <a16:creationId xmlns:a16="http://schemas.microsoft.com/office/drawing/2014/main" id="{3336211C-EFCF-4171-BF1B-6C8091449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3663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5" name="Rectangle 14927">
                <a:extLst>
                  <a:ext uri="{FF2B5EF4-FFF2-40B4-BE49-F238E27FC236}">
                    <a16:creationId xmlns:a16="http://schemas.microsoft.com/office/drawing/2014/main" id="{2F02BB44-F427-4C09-B9C8-226ADE1A3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999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6" name="Rectangle 14928">
                <a:extLst>
                  <a:ext uri="{FF2B5EF4-FFF2-40B4-BE49-F238E27FC236}">
                    <a16:creationId xmlns:a16="http://schemas.microsoft.com/office/drawing/2014/main" id="{C110645A-D0B7-4AF6-9702-4531F7AEA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334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7" name="Rectangle 14929">
                <a:extLst>
                  <a:ext uri="{FF2B5EF4-FFF2-40B4-BE49-F238E27FC236}">
                    <a16:creationId xmlns:a16="http://schemas.microsoft.com/office/drawing/2014/main" id="{846D6E1B-EC8C-461A-BB9C-6355B79B6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670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8" name="Rectangle 14930">
                <a:extLst>
                  <a:ext uri="{FF2B5EF4-FFF2-40B4-BE49-F238E27FC236}">
                    <a16:creationId xmlns:a16="http://schemas.microsoft.com/office/drawing/2014/main" id="{307C7AA4-3C6E-4D48-AC25-9A660EC5F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005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9" name="Rectangle 14931">
                <a:extLst>
                  <a:ext uri="{FF2B5EF4-FFF2-40B4-BE49-F238E27FC236}">
                    <a16:creationId xmlns:a16="http://schemas.microsoft.com/office/drawing/2014/main" id="{F0F21E0F-6833-406F-B484-E16193C3E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341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0" name="Rectangle 14932">
                <a:extLst>
                  <a:ext uri="{FF2B5EF4-FFF2-40B4-BE49-F238E27FC236}">
                    <a16:creationId xmlns:a16="http://schemas.microsoft.com/office/drawing/2014/main" id="{512356A4-B1CF-4CD6-9457-F9352DDFF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6766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1" name="Rectangle 14949">
                <a:extLst>
                  <a:ext uri="{FF2B5EF4-FFF2-40B4-BE49-F238E27FC236}">
                    <a16:creationId xmlns:a16="http://schemas.microsoft.com/office/drawing/2014/main" id="{E8FD51FD-FB7E-4AA5-A1BE-8F756C470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3281" y="5901690"/>
                <a:ext cx="173355" cy="194310"/>
              </a:xfrm>
              <a:prstGeom prst="rect">
                <a:avLst/>
              </a:prstGeom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2052" name="Picture 4" descr="C:\Users\yongkwon\AppData\Local\Temp\SNAGHTML176f91a.PNG">
            <a:extLst>
              <a:ext uri="{FF2B5EF4-FFF2-40B4-BE49-F238E27FC236}">
                <a16:creationId xmlns:a16="http://schemas.microsoft.com/office/drawing/2014/main" id="{2699E957-9FEC-41B8-92CC-F3F9B55A9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887731"/>
            <a:ext cx="76104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14325" y="12192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정수 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/>
              <a:t>메모리 사용 크기와 저장되는 값의 허용 범위 각기 다름</a:t>
            </a:r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40B057-8594-469D-868E-2250788B8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19" y="2329706"/>
            <a:ext cx="7476190" cy="3619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FFDCE6-F02A-41E1-88C6-D8163EC4B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2" y="2699497"/>
            <a:ext cx="7466667" cy="3333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5D5D38-CAC4-45CC-9060-F871333EF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52" y="3031187"/>
            <a:ext cx="7495238" cy="3428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8F73DE-3756-4600-907B-AB8F6CF85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92" y="3371456"/>
            <a:ext cx="7504762" cy="361905"/>
          </a:xfrm>
          <a:prstGeom prst="rect">
            <a:avLst/>
          </a:prstGeom>
        </p:spPr>
      </p:pic>
      <p:pic>
        <p:nvPicPr>
          <p:cNvPr id="2050" name="Picture 2" descr="C:\Users\yongkwon\AppData\Local\Temp\SNAGHTML1763770.PNG">
            <a:extLst>
              <a:ext uri="{FF2B5EF4-FFF2-40B4-BE49-F238E27FC236}">
                <a16:creationId xmlns:a16="http://schemas.microsoft.com/office/drawing/2014/main" id="{EB4A8D43-0EFD-443C-98A3-3D6B2D6E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04" y="3725822"/>
            <a:ext cx="74866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" name="Rectangle 14948">
            <a:extLst>
              <a:ext uri="{FF2B5EF4-FFF2-40B4-BE49-F238E27FC236}">
                <a16:creationId xmlns:a16="http://schemas.microsoft.com/office/drawing/2014/main" id="{22718A84-3421-43EB-B534-E99E97D58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19" y="4926014"/>
            <a:ext cx="1386840" cy="194310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="horz" wrap="square" lIns="0" tIns="0" rIns="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Byte </a:t>
            </a:r>
            <a:r>
              <a:rPr lang="ko-KR" alt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 변수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5" name="Rectangle 14947">
            <a:extLst>
              <a:ext uri="{FF2B5EF4-FFF2-40B4-BE49-F238E27FC236}">
                <a16:creationId xmlns:a16="http://schemas.microsoft.com/office/drawing/2014/main" id="{44C2F9CB-D3B4-4212-9CF0-D19EB5E5B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19" y="4534528"/>
            <a:ext cx="173355" cy="19431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0" tIns="0" rIns="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6" name="Rectangle 14947">
            <a:extLst>
              <a:ext uri="{FF2B5EF4-FFF2-40B4-BE49-F238E27FC236}">
                <a16:creationId xmlns:a16="http://schemas.microsoft.com/office/drawing/2014/main" id="{33136A01-E291-46EB-859D-205E2765A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42" y="4537980"/>
            <a:ext cx="173355" cy="19431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0" tIns="0" rIns="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3" name="Rectangle 14948">
            <a:extLst>
              <a:ext uri="{FF2B5EF4-FFF2-40B4-BE49-F238E27FC236}">
                <a16:creationId xmlns:a16="http://schemas.microsoft.com/office/drawing/2014/main" id="{A2D0E135-F9F4-4D53-9396-B65A85C68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444" y="5501671"/>
            <a:ext cx="5612942" cy="194310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vert="horz" wrap="square" lIns="0" tIns="0" rIns="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</a:t>
            </a:r>
            <a:r>
              <a:rPr lang="en-US" alt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 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변수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872" name="그룹 871">
            <a:extLst>
              <a:ext uri="{FF2B5EF4-FFF2-40B4-BE49-F238E27FC236}">
                <a16:creationId xmlns:a16="http://schemas.microsoft.com/office/drawing/2014/main" id="{7DD7032A-DBBA-46C6-A5BF-4409698F8C2E}"/>
              </a:ext>
            </a:extLst>
          </p:cNvPr>
          <p:cNvGrpSpPr/>
          <p:nvPr/>
        </p:nvGrpSpPr>
        <p:grpSpPr>
          <a:xfrm>
            <a:off x="758858" y="5118182"/>
            <a:ext cx="1386840" cy="194310"/>
            <a:chOff x="2839474" y="4227325"/>
            <a:chExt cx="1386840" cy="194310"/>
          </a:xfrm>
          <a:solidFill>
            <a:srgbClr val="92D050"/>
          </a:solidFill>
        </p:grpSpPr>
        <p:sp>
          <p:nvSpPr>
            <p:cNvPr id="873" name="Rectangle 14933">
              <a:extLst>
                <a:ext uri="{FF2B5EF4-FFF2-40B4-BE49-F238E27FC236}">
                  <a16:creationId xmlns:a16="http://schemas.microsoft.com/office/drawing/2014/main" id="{D5B114DB-35C2-49F2-A326-E0CBACA4E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829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4" name="Rectangle 14934">
              <a:extLst>
                <a:ext uri="{FF2B5EF4-FFF2-40B4-BE49-F238E27FC236}">
                  <a16:creationId xmlns:a16="http://schemas.microsoft.com/office/drawing/2014/main" id="{984186CF-9B03-4CB5-A290-3F39D1DB7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184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5" name="Rectangle 14935">
              <a:extLst>
                <a:ext uri="{FF2B5EF4-FFF2-40B4-BE49-F238E27FC236}">
                  <a16:creationId xmlns:a16="http://schemas.microsoft.com/office/drawing/2014/main" id="{A02E135C-BE5A-4A1B-9939-532763F0C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9539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6" name="Rectangle 14936">
              <a:extLst>
                <a:ext uri="{FF2B5EF4-FFF2-40B4-BE49-F238E27FC236}">
                  <a16:creationId xmlns:a16="http://schemas.microsoft.com/office/drawing/2014/main" id="{9770AECB-1853-4CAC-8358-F63D8881E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894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7" name="Rectangle 14937">
              <a:extLst>
                <a:ext uri="{FF2B5EF4-FFF2-40B4-BE49-F238E27FC236}">
                  <a16:creationId xmlns:a16="http://schemas.microsoft.com/office/drawing/2014/main" id="{515E629B-4B80-4DBF-8E89-7D8D574DA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249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8" name="Rectangle 14938">
              <a:extLst>
                <a:ext uri="{FF2B5EF4-FFF2-40B4-BE49-F238E27FC236}">
                  <a16:creationId xmlns:a16="http://schemas.microsoft.com/office/drawing/2014/main" id="{9D7FAA72-5FAD-479F-A4DA-2A8722A2A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604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79" name="Rectangle 14939">
              <a:extLst>
                <a:ext uri="{FF2B5EF4-FFF2-40B4-BE49-F238E27FC236}">
                  <a16:creationId xmlns:a16="http://schemas.microsoft.com/office/drawing/2014/main" id="{A6DB6F01-D9DB-4D88-ABC3-7E8C9D62E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2959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880" name="Rectangle 14948">
              <a:extLst>
                <a:ext uri="{FF2B5EF4-FFF2-40B4-BE49-F238E27FC236}">
                  <a16:creationId xmlns:a16="http://schemas.microsoft.com/office/drawing/2014/main" id="{6956E155-8A56-4B5C-8FFB-C2247E98A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9474" y="4227325"/>
              <a:ext cx="173355" cy="19431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8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1" name="그룹 880">
            <a:extLst>
              <a:ext uri="{FF2B5EF4-FFF2-40B4-BE49-F238E27FC236}">
                <a16:creationId xmlns:a16="http://schemas.microsoft.com/office/drawing/2014/main" id="{764DFEF4-A2A8-4C52-805D-B4D149DC0C35}"/>
              </a:ext>
            </a:extLst>
          </p:cNvPr>
          <p:cNvGrpSpPr/>
          <p:nvPr/>
        </p:nvGrpSpPr>
        <p:grpSpPr>
          <a:xfrm>
            <a:off x="765478" y="5695981"/>
            <a:ext cx="5602986" cy="194310"/>
            <a:chOff x="830245" y="5713274"/>
            <a:chExt cx="5602986" cy="194310"/>
          </a:xfrm>
          <a:solidFill>
            <a:srgbClr val="92D050"/>
          </a:solidFill>
        </p:grpSpPr>
        <p:grpSp>
          <p:nvGrpSpPr>
            <p:cNvPr id="882" name="그룹 881">
              <a:extLst>
                <a:ext uri="{FF2B5EF4-FFF2-40B4-BE49-F238E27FC236}">
                  <a16:creationId xmlns:a16="http://schemas.microsoft.com/office/drawing/2014/main" id="{06D75AA3-6254-4BEE-A539-35C95FDBE761}"/>
                </a:ext>
              </a:extLst>
            </p:cNvPr>
            <p:cNvGrpSpPr/>
            <p:nvPr/>
          </p:nvGrpSpPr>
          <p:grpSpPr>
            <a:xfrm>
              <a:off x="830245" y="5713274"/>
              <a:ext cx="1386840" cy="194310"/>
              <a:chOff x="2839474" y="4227325"/>
              <a:chExt cx="1386840" cy="194310"/>
            </a:xfrm>
            <a:grpFill/>
          </p:grpSpPr>
          <p:sp>
            <p:nvSpPr>
              <p:cNvPr id="910" name="Rectangle 14933">
                <a:extLst>
                  <a:ext uri="{FF2B5EF4-FFF2-40B4-BE49-F238E27FC236}">
                    <a16:creationId xmlns:a16="http://schemas.microsoft.com/office/drawing/2014/main" id="{BDE76417-A555-42B0-980D-AB31C5638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82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1" name="Rectangle 14934">
                <a:extLst>
                  <a:ext uri="{FF2B5EF4-FFF2-40B4-BE49-F238E27FC236}">
                    <a16:creationId xmlns:a16="http://schemas.microsoft.com/office/drawing/2014/main" id="{046588BD-5BFB-4F96-9748-952F2981A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18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2" name="Rectangle 14935">
                <a:extLst>
                  <a:ext uri="{FF2B5EF4-FFF2-40B4-BE49-F238E27FC236}">
                    <a16:creationId xmlns:a16="http://schemas.microsoft.com/office/drawing/2014/main" id="{D0574EB4-CCB8-4F60-B4CE-769BD5E39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3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3" name="Rectangle 14936">
                <a:extLst>
                  <a:ext uri="{FF2B5EF4-FFF2-40B4-BE49-F238E27FC236}">
                    <a16:creationId xmlns:a16="http://schemas.microsoft.com/office/drawing/2014/main" id="{DBF7978F-E009-47BF-8484-4C7809A2C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89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4" name="Rectangle 14937">
                <a:extLst>
                  <a:ext uri="{FF2B5EF4-FFF2-40B4-BE49-F238E27FC236}">
                    <a16:creationId xmlns:a16="http://schemas.microsoft.com/office/drawing/2014/main" id="{449E3BC0-CCD5-4473-B2A0-E1907E024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24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5" name="Rectangle 14938">
                <a:extLst>
                  <a:ext uri="{FF2B5EF4-FFF2-40B4-BE49-F238E27FC236}">
                    <a16:creationId xmlns:a16="http://schemas.microsoft.com/office/drawing/2014/main" id="{83A77143-21A1-4866-9577-F84B273A3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60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6" name="Rectangle 14939">
                <a:extLst>
                  <a:ext uri="{FF2B5EF4-FFF2-40B4-BE49-F238E27FC236}">
                    <a16:creationId xmlns:a16="http://schemas.microsoft.com/office/drawing/2014/main" id="{7C4BDE0D-E8C5-4992-B26A-A1FA65EBD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95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7" name="Rectangle 14948">
                <a:extLst>
                  <a:ext uri="{FF2B5EF4-FFF2-40B4-BE49-F238E27FC236}">
                    <a16:creationId xmlns:a16="http://schemas.microsoft.com/office/drawing/2014/main" id="{14B5FA14-45F8-471E-A254-A65E27CE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47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3" name="그룹 882">
              <a:extLst>
                <a:ext uri="{FF2B5EF4-FFF2-40B4-BE49-F238E27FC236}">
                  <a16:creationId xmlns:a16="http://schemas.microsoft.com/office/drawing/2014/main" id="{00B005CD-BD90-48D8-B1FB-8CB044CBB5FF}"/>
                </a:ext>
              </a:extLst>
            </p:cNvPr>
            <p:cNvGrpSpPr/>
            <p:nvPr/>
          </p:nvGrpSpPr>
          <p:grpSpPr>
            <a:xfrm>
              <a:off x="2235423" y="5713274"/>
              <a:ext cx="1386840" cy="194310"/>
              <a:chOff x="2839474" y="4227325"/>
              <a:chExt cx="1386840" cy="194310"/>
            </a:xfrm>
            <a:grpFill/>
          </p:grpSpPr>
          <p:sp>
            <p:nvSpPr>
              <p:cNvPr id="902" name="Rectangle 14933">
                <a:extLst>
                  <a:ext uri="{FF2B5EF4-FFF2-40B4-BE49-F238E27FC236}">
                    <a16:creationId xmlns:a16="http://schemas.microsoft.com/office/drawing/2014/main" id="{DCF99073-48B7-4690-90E2-6B93B1742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82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3" name="Rectangle 14934">
                <a:extLst>
                  <a:ext uri="{FF2B5EF4-FFF2-40B4-BE49-F238E27FC236}">
                    <a16:creationId xmlns:a16="http://schemas.microsoft.com/office/drawing/2014/main" id="{6C374C85-1875-4368-BC9D-B5CAC79AE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18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4" name="Rectangle 14935">
                <a:extLst>
                  <a:ext uri="{FF2B5EF4-FFF2-40B4-BE49-F238E27FC236}">
                    <a16:creationId xmlns:a16="http://schemas.microsoft.com/office/drawing/2014/main" id="{0180B458-FE9E-464D-9B3F-D9F227848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3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5" name="Rectangle 14936">
                <a:extLst>
                  <a:ext uri="{FF2B5EF4-FFF2-40B4-BE49-F238E27FC236}">
                    <a16:creationId xmlns:a16="http://schemas.microsoft.com/office/drawing/2014/main" id="{6C71E87C-5214-4C1B-9E6B-30B601B83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89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6" name="Rectangle 14937">
                <a:extLst>
                  <a:ext uri="{FF2B5EF4-FFF2-40B4-BE49-F238E27FC236}">
                    <a16:creationId xmlns:a16="http://schemas.microsoft.com/office/drawing/2014/main" id="{0CA7B912-43E3-42BE-BF9D-CB50683E8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24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7" name="Rectangle 14938">
                <a:extLst>
                  <a:ext uri="{FF2B5EF4-FFF2-40B4-BE49-F238E27FC236}">
                    <a16:creationId xmlns:a16="http://schemas.microsoft.com/office/drawing/2014/main" id="{C1F561E5-3BB0-4D88-A74E-5BDB4227D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60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8" name="Rectangle 14939">
                <a:extLst>
                  <a:ext uri="{FF2B5EF4-FFF2-40B4-BE49-F238E27FC236}">
                    <a16:creationId xmlns:a16="http://schemas.microsoft.com/office/drawing/2014/main" id="{A04A7E12-6864-4C7F-9043-DD6B2773E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95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9" name="Rectangle 14948">
                <a:extLst>
                  <a:ext uri="{FF2B5EF4-FFF2-40B4-BE49-F238E27FC236}">
                    <a16:creationId xmlns:a16="http://schemas.microsoft.com/office/drawing/2014/main" id="{2B403C3D-1418-4D2E-9529-9FCBF425C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47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4" name="그룹 883">
              <a:extLst>
                <a:ext uri="{FF2B5EF4-FFF2-40B4-BE49-F238E27FC236}">
                  <a16:creationId xmlns:a16="http://schemas.microsoft.com/office/drawing/2014/main" id="{5BA6C087-3ED9-4FB6-9F91-6F0DA7F3A848}"/>
                </a:ext>
              </a:extLst>
            </p:cNvPr>
            <p:cNvGrpSpPr/>
            <p:nvPr/>
          </p:nvGrpSpPr>
          <p:grpSpPr>
            <a:xfrm>
              <a:off x="3640577" y="5713274"/>
              <a:ext cx="1386840" cy="194310"/>
              <a:chOff x="2839474" y="4227325"/>
              <a:chExt cx="1386840" cy="194310"/>
            </a:xfrm>
            <a:grpFill/>
          </p:grpSpPr>
          <p:sp>
            <p:nvSpPr>
              <p:cNvPr id="894" name="Rectangle 14933">
                <a:extLst>
                  <a:ext uri="{FF2B5EF4-FFF2-40B4-BE49-F238E27FC236}">
                    <a16:creationId xmlns:a16="http://schemas.microsoft.com/office/drawing/2014/main" id="{2E140C54-4DF2-4F31-A264-1FAF601F4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82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5" name="Rectangle 14934">
                <a:extLst>
                  <a:ext uri="{FF2B5EF4-FFF2-40B4-BE49-F238E27FC236}">
                    <a16:creationId xmlns:a16="http://schemas.microsoft.com/office/drawing/2014/main" id="{92F0E75C-15F7-4020-99DC-04DADB802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18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6" name="Rectangle 14935">
                <a:extLst>
                  <a:ext uri="{FF2B5EF4-FFF2-40B4-BE49-F238E27FC236}">
                    <a16:creationId xmlns:a16="http://schemas.microsoft.com/office/drawing/2014/main" id="{91E2DDEF-650D-446E-A00F-D78385163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3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7" name="Rectangle 14936">
                <a:extLst>
                  <a:ext uri="{FF2B5EF4-FFF2-40B4-BE49-F238E27FC236}">
                    <a16:creationId xmlns:a16="http://schemas.microsoft.com/office/drawing/2014/main" id="{F41F2883-E724-48D0-853F-5AE93C8FA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89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8" name="Rectangle 14937">
                <a:extLst>
                  <a:ext uri="{FF2B5EF4-FFF2-40B4-BE49-F238E27FC236}">
                    <a16:creationId xmlns:a16="http://schemas.microsoft.com/office/drawing/2014/main" id="{B543A30A-B1B6-4369-AB25-3DF27320E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24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9" name="Rectangle 14938">
                <a:extLst>
                  <a:ext uri="{FF2B5EF4-FFF2-40B4-BE49-F238E27FC236}">
                    <a16:creationId xmlns:a16="http://schemas.microsoft.com/office/drawing/2014/main" id="{61146E14-9D9E-48F8-ABE4-31AA69DB1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60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0" name="Rectangle 14939">
                <a:extLst>
                  <a:ext uri="{FF2B5EF4-FFF2-40B4-BE49-F238E27FC236}">
                    <a16:creationId xmlns:a16="http://schemas.microsoft.com/office/drawing/2014/main" id="{D8F5DBBA-5ECE-4E4C-ACA5-9F97709CD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95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1" name="Rectangle 14948">
                <a:extLst>
                  <a:ext uri="{FF2B5EF4-FFF2-40B4-BE49-F238E27FC236}">
                    <a16:creationId xmlns:a16="http://schemas.microsoft.com/office/drawing/2014/main" id="{E4EF2D2C-B127-4183-8825-7B59A65DB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47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85" name="그룹 884">
              <a:extLst>
                <a:ext uri="{FF2B5EF4-FFF2-40B4-BE49-F238E27FC236}">
                  <a16:creationId xmlns:a16="http://schemas.microsoft.com/office/drawing/2014/main" id="{10888845-5A97-40F9-95B0-28470B12DA71}"/>
                </a:ext>
              </a:extLst>
            </p:cNvPr>
            <p:cNvGrpSpPr/>
            <p:nvPr/>
          </p:nvGrpSpPr>
          <p:grpSpPr>
            <a:xfrm>
              <a:off x="5046391" y="5713274"/>
              <a:ext cx="1386840" cy="194310"/>
              <a:chOff x="2839474" y="4227325"/>
              <a:chExt cx="1386840" cy="194310"/>
            </a:xfrm>
            <a:grpFill/>
          </p:grpSpPr>
          <p:sp>
            <p:nvSpPr>
              <p:cNvPr id="886" name="Rectangle 14933">
                <a:extLst>
                  <a:ext uri="{FF2B5EF4-FFF2-40B4-BE49-F238E27FC236}">
                    <a16:creationId xmlns:a16="http://schemas.microsoft.com/office/drawing/2014/main" id="{C10E741B-93D9-40CC-ADB0-8BD893949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82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7" name="Rectangle 14934">
                <a:extLst>
                  <a:ext uri="{FF2B5EF4-FFF2-40B4-BE49-F238E27FC236}">
                    <a16:creationId xmlns:a16="http://schemas.microsoft.com/office/drawing/2014/main" id="{9C2CDCB6-DF0F-41B3-A5DE-0618CC57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18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8" name="Rectangle 14935">
                <a:extLst>
                  <a:ext uri="{FF2B5EF4-FFF2-40B4-BE49-F238E27FC236}">
                    <a16:creationId xmlns:a16="http://schemas.microsoft.com/office/drawing/2014/main" id="{07B02DDA-B3B0-45BD-B1AC-5B995BE26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53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9" name="Rectangle 14936">
                <a:extLst>
                  <a:ext uri="{FF2B5EF4-FFF2-40B4-BE49-F238E27FC236}">
                    <a16:creationId xmlns:a16="http://schemas.microsoft.com/office/drawing/2014/main" id="{58A1B32A-AF68-4D5A-B201-22006E5C7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289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0" name="Rectangle 14937">
                <a:extLst>
                  <a:ext uri="{FF2B5EF4-FFF2-40B4-BE49-F238E27FC236}">
                    <a16:creationId xmlns:a16="http://schemas.microsoft.com/office/drawing/2014/main" id="{20F8CC90-C26B-4675-BD5E-5070CD70D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24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1" name="Rectangle 14938">
                <a:extLst>
                  <a:ext uri="{FF2B5EF4-FFF2-40B4-BE49-F238E27FC236}">
                    <a16:creationId xmlns:a16="http://schemas.microsoft.com/office/drawing/2014/main" id="{B9E571E2-4745-4822-BB0A-C73DEACA5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60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2" name="Rectangle 14939">
                <a:extLst>
                  <a:ext uri="{FF2B5EF4-FFF2-40B4-BE49-F238E27FC236}">
                    <a16:creationId xmlns:a16="http://schemas.microsoft.com/office/drawing/2014/main" id="{55693C94-35C1-4734-AEB7-6DD52178F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2959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3" name="Rectangle 14948">
                <a:extLst>
                  <a:ext uri="{FF2B5EF4-FFF2-40B4-BE49-F238E27FC236}">
                    <a16:creationId xmlns:a16="http://schemas.microsoft.com/office/drawing/2014/main" id="{BA7464F7-8646-4E9F-A01F-DE3F836AD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474" y="4227325"/>
                <a:ext cx="173355" cy="19431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0" tIns="0" rIns="0" bIns="0" anchor="ctr" anchorCtr="0" upright="1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8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288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/>
      <p:bldP spid="345" grpId="0" animBg="1"/>
      <p:bldP spid="346" grpId="0" animBg="1"/>
      <p:bldP spid="34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81000" y="11731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리터럴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(literal)</a:t>
            </a:r>
          </a:p>
          <a:p>
            <a:pPr lvl="1">
              <a:defRPr/>
            </a:pPr>
            <a:r>
              <a:rPr lang="ko-KR" altLang="en-US" dirty="0"/>
              <a:t>소스</a:t>
            </a:r>
            <a:r>
              <a:rPr lang="en-US" altLang="ko-KR" dirty="0"/>
              <a:t> </a:t>
            </a:r>
            <a:r>
              <a:rPr lang="ko-KR" altLang="en-US" dirty="0"/>
              <a:t>코드에서 프로그래머에 의해 직접 입력된 값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다음 경우를 자바에서 정수로 인식</a:t>
            </a: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4E61B4-0514-46AB-892C-550FB1AC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04946"/>
            <a:ext cx="3038095" cy="2285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3E43DD-DE1D-4F2F-98F9-E447AC31D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2433546"/>
            <a:ext cx="790476" cy="647619"/>
          </a:xfrm>
          <a:prstGeom prst="rect">
            <a:avLst/>
          </a:prstGeom>
        </p:spPr>
      </p:pic>
      <p:pic>
        <p:nvPicPr>
          <p:cNvPr id="3074" name="Picture 2" descr="C:\Users\yongkwon\AppData\Local\Temp\SNAGHTML17c6420.PNG">
            <a:extLst>
              <a:ext uri="{FF2B5EF4-FFF2-40B4-BE49-F238E27FC236}">
                <a16:creationId xmlns:a16="http://schemas.microsoft.com/office/drawing/2014/main" id="{35B3EADA-9ACB-408D-ACD9-7D100F0C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05" y="2457317"/>
            <a:ext cx="58293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8826E4-49D0-4A4B-A9E8-8A2BA1E18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195546"/>
            <a:ext cx="2819048" cy="2285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814707-AFBA-4A38-B9AE-A2527BD46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162" y="3478390"/>
            <a:ext cx="676190" cy="580952"/>
          </a:xfrm>
          <a:prstGeom prst="rect">
            <a:avLst/>
          </a:prstGeom>
        </p:spPr>
      </p:pic>
      <p:pic>
        <p:nvPicPr>
          <p:cNvPr id="3076" name="Picture 4" descr="C:\Users\yongkwon\AppData\Local\Temp\SNAGHTML17d5093.PNG">
            <a:extLst>
              <a:ext uri="{FF2B5EF4-FFF2-40B4-BE49-F238E27FC236}">
                <a16:creationId xmlns:a16="http://schemas.microsoft.com/office/drawing/2014/main" id="{F1AB9B26-1C2C-4FEE-9C4B-03C2A1A5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486" y="3468792"/>
            <a:ext cx="59245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1A4F57-BAB3-451C-83FE-9289C88AE8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621" y="4154592"/>
            <a:ext cx="2771429" cy="266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BCF11C-CD4F-42D4-9827-ADDA78A626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7748" y="4515639"/>
            <a:ext cx="6642557" cy="561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340CE2-FFFC-4D17-96B3-09DEAF00A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1213" y="5176746"/>
            <a:ext cx="5495238" cy="2380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3D52F8-BE19-4033-BDF0-78AB7BD07C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1874" y="5496000"/>
            <a:ext cx="752381" cy="600000"/>
          </a:xfrm>
          <a:prstGeom prst="rect">
            <a:avLst/>
          </a:prstGeom>
        </p:spPr>
      </p:pic>
      <p:pic>
        <p:nvPicPr>
          <p:cNvPr id="3078" name="Picture 6" descr="C:\Users\yongkwon\AppData\Local\Temp\SNAGHTML17f8815.PNG">
            <a:extLst>
              <a:ext uri="{FF2B5EF4-FFF2-40B4-BE49-F238E27FC236}">
                <a16:creationId xmlns:a16="http://schemas.microsoft.com/office/drawing/2014/main" id="{55D950A9-4CB4-4A21-804A-91A25A75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99" y="5491396"/>
            <a:ext cx="58293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8DCE5F-F077-49F4-9DC2-EC79EE328341}"/>
              </a:ext>
            </a:extLst>
          </p:cNvPr>
          <p:cNvSpPr/>
          <p:nvPr/>
        </p:nvSpPr>
        <p:spPr>
          <a:xfrm>
            <a:off x="1548975" y="2565013"/>
            <a:ext cx="230995" cy="40193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8F46A2-6C9F-4F9B-A620-037581C1D8AD}"/>
              </a:ext>
            </a:extLst>
          </p:cNvPr>
          <p:cNvSpPr/>
          <p:nvPr/>
        </p:nvSpPr>
        <p:spPr>
          <a:xfrm>
            <a:off x="1545827" y="3575882"/>
            <a:ext cx="179770" cy="40193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4EA7FD-516A-4DDC-9E6B-076C17034F50}"/>
              </a:ext>
            </a:extLst>
          </p:cNvPr>
          <p:cNvSpPr/>
          <p:nvPr/>
        </p:nvSpPr>
        <p:spPr>
          <a:xfrm>
            <a:off x="1501437" y="5572710"/>
            <a:ext cx="218430" cy="40193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11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B33438-5C36-4F39-B72D-01E8458451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자바 개발 도구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(JDK : Java Development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Kit)</a:t>
            </a:r>
          </a:p>
          <a:p>
            <a:pPr>
              <a:defRPr/>
            </a:pP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 altLang="ko-KR">
                <a:solidFill>
                  <a:srgbClr val="C00000"/>
                </a:solidFill>
              </a:rPr>
              <a:t>JDK</a:t>
            </a:r>
            <a:r>
              <a:rPr lang="ko-KR" altLang="en-US">
                <a:solidFill>
                  <a:srgbClr val="C00000"/>
                </a:solidFill>
              </a:rPr>
              <a:t> 역할</a:t>
            </a:r>
            <a:endParaRPr lang="en-US" altLang="ko-KR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/>
              <a:t>자바 언어로 소프트웨어를 개발할 때 필요한 환경 및 도구를 제공하는 역할</a:t>
            </a:r>
            <a:endParaRPr lang="en-US" altLang="ko-KR" dirty="0"/>
          </a:p>
          <a:p>
            <a:pPr lvl="1">
              <a:defRPr/>
            </a:pPr>
            <a:endParaRPr lang="en-US" altLang="ko-KR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altLang="ko-KR">
                <a:solidFill>
                  <a:srgbClr val="C00000"/>
                </a:solidFill>
              </a:rPr>
              <a:t>JDK </a:t>
            </a:r>
            <a:r>
              <a:rPr lang="ko-KR" altLang="en-US">
                <a:solidFill>
                  <a:srgbClr val="C00000"/>
                </a:solidFill>
              </a:rPr>
              <a:t>종류</a:t>
            </a:r>
            <a:endParaRPr lang="en-US" altLang="ko-KR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en-US" altLang="ko-KR">
                <a:solidFill>
                  <a:srgbClr val="C00000"/>
                </a:solidFill>
              </a:rPr>
              <a:t>Open JDK: </a:t>
            </a:r>
            <a:r>
              <a:rPr lang="en-US" altLang="ko-KR">
                <a:solidFill>
                  <a:srgbClr val="C00000"/>
                </a:solidFill>
                <a:hlinkClick r:id="rId2"/>
              </a:rPr>
              <a:t>https://openjdk.java.net</a:t>
            </a:r>
            <a:endParaRPr lang="en-US" altLang="ko-KR" dirty="0">
              <a:solidFill>
                <a:srgbClr val="C00000"/>
              </a:solidFill>
            </a:endParaRPr>
          </a:p>
          <a:p>
            <a:pPr lvl="3">
              <a:defRPr/>
            </a:pPr>
            <a:r>
              <a:rPr lang="ko-KR" altLang="en-US" sz="1350">
                <a:ea typeface="나눔스퀘어OTF" panose="020B0600000101010101" pitchFamily="34" charset="-127"/>
              </a:rPr>
              <a:t>개발</a:t>
            </a:r>
            <a:r>
              <a:rPr lang="en-US" altLang="ko-KR" sz="1350" dirty="0">
                <a:ea typeface="나눔스퀘어OTF" panose="020B0600000101010101" pitchFamily="34" charset="-127"/>
              </a:rPr>
              <a:t>, </a:t>
            </a:r>
            <a:r>
              <a:rPr lang="ko-KR" altLang="en-US" sz="1350" dirty="0">
                <a:ea typeface="나눔스퀘어OTF" panose="020B0600000101010101" pitchFamily="34" charset="-127"/>
              </a:rPr>
              <a:t>학습용 및 상업용 모두 </a:t>
            </a:r>
            <a:r>
              <a:rPr lang="ko-KR" altLang="en-US" sz="1350">
                <a:ea typeface="나눔스퀘어OTF" panose="020B0600000101010101" pitchFamily="34" charset="-127"/>
              </a:rPr>
              <a:t>무료로 사용</a:t>
            </a:r>
            <a:endParaRPr lang="en-US" altLang="ko-KR" sz="1350">
              <a:ea typeface="나눔스퀘어OTF" panose="020B0600000101010101" pitchFamily="34" charset="-127"/>
            </a:endParaRPr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>
                <a:solidFill>
                  <a:srgbClr val="C00000"/>
                </a:solidFill>
              </a:rPr>
              <a:t>Oracle JDK: </a:t>
            </a:r>
            <a:r>
              <a:rPr lang="en-US" altLang="ko-KR">
                <a:solidFill>
                  <a:srgbClr val="C00000"/>
                </a:solidFill>
                <a:hlinkClick r:id="rId3"/>
              </a:rPr>
              <a:t>https://www.oracle.com</a:t>
            </a:r>
            <a:endParaRPr lang="en-US" altLang="ko-KR">
              <a:solidFill>
                <a:srgbClr val="C00000"/>
              </a:solidFill>
            </a:endParaRPr>
          </a:p>
          <a:p>
            <a:pPr lvl="3">
              <a:defRPr/>
            </a:pPr>
            <a:r>
              <a:rPr lang="ko-KR" altLang="en-US" sz="1350">
                <a:ea typeface="나눔스퀘어OTF" panose="020B0600000101010101" pitchFamily="34" charset="-127"/>
              </a:rPr>
              <a:t>개발</a:t>
            </a:r>
            <a:r>
              <a:rPr lang="en-US" altLang="ko-KR" sz="1350">
                <a:ea typeface="나눔스퀘어OTF" panose="020B0600000101010101" pitchFamily="34" charset="-127"/>
              </a:rPr>
              <a:t>, </a:t>
            </a:r>
            <a:r>
              <a:rPr lang="ko-KR" altLang="en-US" sz="1350">
                <a:ea typeface="나눔스퀘어OTF" panose="020B0600000101010101" pitchFamily="34" charset="-127"/>
              </a:rPr>
              <a:t>학습용은 무료로 사용</a:t>
            </a:r>
            <a:endParaRPr lang="en-US" altLang="ko-KR" sz="1350">
              <a:ea typeface="나눔스퀘어OTF" panose="020B0600000101010101" pitchFamily="34" charset="-127"/>
            </a:endParaRPr>
          </a:p>
          <a:p>
            <a:pPr lvl="3">
              <a:defRPr/>
            </a:pPr>
            <a:r>
              <a:rPr lang="ko-KR" altLang="en-US" sz="1350">
                <a:ea typeface="나눔스퀘어OTF" panose="020B0600000101010101" pitchFamily="34" charset="-127"/>
              </a:rPr>
              <a:t>상업용 목적으로 사용할 경우 년간 사용료 지불</a:t>
            </a:r>
            <a:endParaRPr lang="en-US" altLang="ko-KR" sz="1350" dirty="0">
              <a:ea typeface="나눔스퀘어OTF" panose="020B0600000101010101" pitchFamily="34" charset="-127"/>
            </a:endParaRPr>
          </a:p>
          <a:p>
            <a:pPr lvl="3">
              <a:defRPr/>
            </a:pPr>
            <a:r>
              <a:rPr lang="ko-KR" altLang="en-US" sz="1350">
                <a:ea typeface="나눔스퀘어OTF" panose="020B0600000101010101" pitchFamily="34" charset="-127"/>
              </a:rPr>
              <a:t>장기 기술지원</a:t>
            </a:r>
            <a:r>
              <a:rPr lang="en-US" altLang="ko-KR" sz="1350">
                <a:latin typeface="+mn-lt"/>
                <a:ea typeface="나눔스퀘어OTF" panose="020B0600000101010101" pitchFamily="34" charset="-127"/>
              </a:rPr>
              <a:t>(LTS: Long Term Support)</a:t>
            </a:r>
            <a:r>
              <a:rPr lang="ko-KR" altLang="en-US" sz="1350">
                <a:latin typeface="+mn-lt"/>
                <a:ea typeface="나눔스퀘어OTF" panose="020B0600000101010101" pitchFamily="34" charset="-127"/>
              </a:rPr>
              <a:t> </a:t>
            </a:r>
            <a:r>
              <a:rPr lang="ko-KR" altLang="en-US" sz="1350" dirty="0">
                <a:ea typeface="나눔스퀘어OTF" panose="020B0600000101010101" pitchFamily="34" charset="-127"/>
              </a:rPr>
              <a:t>및 업데이트 </a:t>
            </a:r>
            <a:r>
              <a:rPr lang="ko-KR" altLang="en-US" sz="1350">
                <a:ea typeface="나눔스퀘어OTF" panose="020B0600000101010101" pitchFamily="34" charset="-127"/>
              </a:rPr>
              <a:t>제공으로 안정적</a:t>
            </a:r>
            <a:endParaRPr lang="en-US" altLang="ko-KR" sz="1350">
              <a:ea typeface="나눔스퀘어OTF" panose="020B0600000101010101" pitchFamily="34" charset="-127"/>
            </a:endParaRPr>
          </a:p>
          <a:p>
            <a:pPr marL="470297" lvl="2" indent="0">
              <a:buFontTx/>
              <a:buNone/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>
                <a:solidFill>
                  <a:srgbClr val="C00000"/>
                </a:solidFill>
              </a:rPr>
              <a:t>학습용 </a:t>
            </a:r>
            <a:r>
              <a:rPr lang="en-US" altLang="ko-KR">
                <a:solidFill>
                  <a:srgbClr val="C00000"/>
                </a:solidFill>
              </a:rPr>
              <a:t>JDK</a:t>
            </a:r>
            <a:r>
              <a:rPr lang="ko-KR" altLang="en-US">
                <a:solidFill>
                  <a:srgbClr val="C00000"/>
                </a:solidFill>
              </a:rPr>
              <a:t> 선택</a:t>
            </a:r>
            <a:endParaRPr lang="en-US" altLang="ko-KR" sz="135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 sz="1200"/>
              <a:t>학습용은 모두</a:t>
            </a:r>
            <a:r>
              <a:rPr lang="en-US" altLang="ko-KR" sz="1200"/>
              <a:t> </a:t>
            </a:r>
            <a:r>
              <a:rPr lang="ko-KR" altLang="en-US" sz="1200"/>
              <a:t>무료이므로 안정적인 </a:t>
            </a:r>
            <a:r>
              <a:rPr lang="en-US" altLang="ko-KR" sz="2000" b="1"/>
              <a:t>Oracle JDK</a:t>
            </a:r>
            <a:r>
              <a:rPr lang="ko-KR" altLang="en-US" sz="1200"/>
              <a:t>를 사용하는 것이 좋음</a:t>
            </a:r>
            <a:endParaRPr lang="en-US" altLang="ko-KR" sz="1200" dirty="0"/>
          </a:p>
        </p:txBody>
      </p:sp>
      <p:sp>
        <p:nvSpPr>
          <p:cNvPr id="12291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자바 개발 도구 설치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81000" y="11731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리터럴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(literal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8DEED-38A1-4F67-AD9C-F1AEDE8A46C3}"/>
              </a:ext>
            </a:extLst>
          </p:cNvPr>
          <p:cNvSpPr txBox="1"/>
          <p:nvPr/>
        </p:nvSpPr>
        <p:spPr>
          <a:xfrm>
            <a:off x="2438400" y="1219200"/>
            <a:ext cx="377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C00000"/>
                </a:solidFill>
              </a:rPr>
              <a:t>실습</a:t>
            </a:r>
            <a:r>
              <a:rPr lang="en-US" altLang="ko-KR" sz="1800" dirty="0">
                <a:solidFill>
                  <a:srgbClr val="C00000"/>
                </a:solidFill>
              </a:rPr>
              <a:t>: IntegerLiteralExample.java, </a:t>
            </a:r>
            <a:endParaRPr lang="ko-KR" altLang="en-US" sz="1800" dirty="0">
              <a:solidFill>
                <a:srgbClr val="C0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7400"/>
            <a:ext cx="3886200" cy="34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5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81000" y="11731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리터럴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(literal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8DEED-38A1-4F67-AD9C-F1AEDE8A46C3}"/>
              </a:ext>
            </a:extLst>
          </p:cNvPr>
          <p:cNvSpPr txBox="1"/>
          <p:nvPr/>
        </p:nvSpPr>
        <p:spPr>
          <a:xfrm>
            <a:off x="2438400" y="1173163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rgbClr val="C00000"/>
                </a:solidFill>
              </a:rPr>
              <a:t>실습</a:t>
            </a:r>
            <a:r>
              <a:rPr lang="en-US" altLang="ko-KR" sz="1800" dirty="0" smtClean="0">
                <a:solidFill>
                  <a:srgbClr val="C00000"/>
                </a:solidFill>
              </a:rPr>
              <a:t>: ByteExample.java</a:t>
            </a:r>
            <a:endParaRPr lang="en-US" altLang="ko-KR" sz="1800" dirty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77458"/>
            <a:ext cx="4038600" cy="36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81000" y="117316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rgbClr val="C00000"/>
                </a:solidFill>
              </a:rPr>
              <a:t>리터럴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(literal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58DEED-38A1-4F67-AD9C-F1AEDE8A46C3}"/>
              </a:ext>
            </a:extLst>
          </p:cNvPr>
          <p:cNvSpPr txBox="1"/>
          <p:nvPr/>
        </p:nvSpPr>
        <p:spPr>
          <a:xfrm>
            <a:off x="2209800" y="1177319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C00000"/>
                </a:solidFill>
              </a:rPr>
              <a:t>실습</a:t>
            </a:r>
            <a:r>
              <a:rPr lang="en-US" altLang="ko-KR" sz="1800" dirty="0" smtClean="0">
                <a:solidFill>
                  <a:srgbClr val="C00000"/>
                </a:solidFill>
              </a:rPr>
              <a:t>: </a:t>
            </a:r>
            <a:r>
              <a:rPr lang="en-US" altLang="ko-KR" sz="1800" dirty="0">
                <a:solidFill>
                  <a:srgbClr val="C00000"/>
                </a:solidFill>
              </a:rPr>
              <a:t>LongExample.java</a:t>
            </a:r>
            <a:endParaRPr lang="ko-KR" altLang="en-US" sz="1800" dirty="0">
              <a:solidFill>
                <a:srgbClr val="C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632979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1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686800" cy="42672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C00000"/>
                </a:solidFill>
              </a:rPr>
              <a:t>char </a:t>
            </a:r>
            <a:r>
              <a:rPr lang="ko-KR" altLang="en-US" dirty="0">
                <a:solidFill>
                  <a:srgbClr val="C00000"/>
                </a:solidFill>
              </a:rPr>
              <a:t>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하나의 문자를 저장할 수 있는 타입</a:t>
            </a:r>
            <a:endParaRPr lang="en-US" altLang="ko-KR" dirty="0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작은 따옴표로 감싼 문자 </a:t>
            </a:r>
            <a:r>
              <a:rPr lang="ko-KR" altLang="en-US" dirty="0" err="1"/>
              <a:t>리터럴은</a:t>
            </a:r>
            <a:r>
              <a:rPr lang="ko-KR" altLang="en-US" dirty="0"/>
              <a:t> 유니코드로 변환되어 저장 </a:t>
            </a:r>
            <a:r>
              <a:rPr lang="en-US" altLang="ko-KR" dirty="0"/>
              <a:t>=&gt; char </a:t>
            </a:r>
            <a:r>
              <a:rPr lang="ko-KR" altLang="en-US" dirty="0"/>
              <a:t>타입은 정수 타입 </a:t>
            </a:r>
            <a:endParaRPr lang="en-US" altLang="ko-KR" dirty="0"/>
          </a:p>
          <a:p>
            <a:pPr lvl="1">
              <a:defRPr/>
            </a:pPr>
            <a:endParaRPr lang="en-US" altLang="ko-KR" sz="800" dirty="0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7891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char</a:t>
            </a:r>
            <a:r>
              <a:rPr lang="ko-KR" altLang="en-US" dirty="0"/>
              <a:t>는 정수 타입이므로 </a:t>
            </a:r>
            <a:r>
              <a:rPr lang="en-US" altLang="ko-KR" dirty="0"/>
              <a:t>10 </a:t>
            </a:r>
            <a:r>
              <a:rPr lang="ko-KR" altLang="en-US" dirty="0"/>
              <a:t>진수 또는</a:t>
            </a:r>
            <a:r>
              <a:rPr lang="en-US" altLang="ko-KR" dirty="0"/>
              <a:t> 16</a:t>
            </a:r>
            <a:r>
              <a:rPr lang="ko-KR" altLang="en-US" dirty="0"/>
              <a:t>진수 형태의 유니코드 저장 가능</a:t>
            </a:r>
            <a:endParaRPr lang="en-US" altLang="ko-KR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99" y="2473222"/>
            <a:ext cx="6553200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99" y="4355996"/>
            <a:ext cx="6943725" cy="69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CBFD8D-6D76-480E-82F1-FC757867F262}"/>
              </a:ext>
            </a:extLst>
          </p:cNvPr>
          <p:cNvSpPr txBox="1"/>
          <p:nvPr/>
        </p:nvSpPr>
        <p:spPr>
          <a:xfrm>
            <a:off x="762000" y="5391965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실습</a:t>
            </a:r>
            <a:r>
              <a:rPr lang="en-US" altLang="ko-KR">
                <a:solidFill>
                  <a:srgbClr val="C00000"/>
                </a:solidFill>
              </a:rPr>
              <a:t>: CharExample.java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A1085-68AB-43BF-89AD-D3A839006BD1}"/>
              </a:ext>
            </a:extLst>
          </p:cNvPr>
          <p:cNvSpPr txBox="1"/>
          <p:nvPr/>
        </p:nvSpPr>
        <p:spPr>
          <a:xfrm>
            <a:off x="4065130" y="1412477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‘A’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8035D-3306-4D72-8535-6439FDCE4BD8}"/>
              </a:ext>
            </a:extLst>
          </p:cNvPr>
          <p:cNvSpPr txBox="1"/>
          <p:nvPr/>
        </p:nvSpPr>
        <p:spPr>
          <a:xfrm>
            <a:off x="5029200" y="1433350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‘</a:t>
            </a:r>
            <a:r>
              <a:rPr lang="ko-KR" altLang="en-US">
                <a:solidFill>
                  <a:srgbClr val="C00000"/>
                </a:solidFill>
              </a:rPr>
              <a:t>한</a:t>
            </a:r>
            <a:r>
              <a:rPr lang="en-US" altLang="ko-KR">
                <a:solidFill>
                  <a:srgbClr val="C00000"/>
                </a:solidFill>
              </a:rPr>
              <a:t>’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131C5D-EC7F-4FD4-AD39-84255D473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60" y="1178567"/>
            <a:ext cx="652005" cy="8679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25D3D4-125E-4F84-A2BC-70F16C5E3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23" y="3828392"/>
            <a:ext cx="685876" cy="8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0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BFD8D-6D76-480E-82F1-FC757867F262}"/>
              </a:ext>
            </a:extLst>
          </p:cNvPr>
          <p:cNvSpPr txBox="1"/>
          <p:nvPr/>
        </p:nvSpPr>
        <p:spPr>
          <a:xfrm>
            <a:off x="685800" y="1219200"/>
            <a:ext cx="3029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실습</a:t>
            </a:r>
            <a:r>
              <a:rPr lang="en-US" altLang="ko-KR">
                <a:solidFill>
                  <a:srgbClr val="C00000"/>
                </a:solidFill>
              </a:rPr>
              <a:t>: CharExample.java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28800"/>
            <a:ext cx="4572000" cy="36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7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150938"/>
            <a:ext cx="8686800" cy="5715000"/>
          </a:xfrm>
        </p:spPr>
        <p:txBody>
          <a:bodyPr/>
          <a:lstStyle/>
          <a:p>
            <a:pPr marL="470297" lvl="2" indent="0"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문자열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큰따옴표로 감싼 문자들을 문자열이라고 함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ko-KR" altLang="en-US" dirty="0"/>
              <a:t>문자열은 </a:t>
            </a:r>
            <a:r>
              <a:rPr lang="en-US" altLang="ko-KR" dirty="0"/>
              <a:t>char </a:t>
            </a:r>
            <a:r>
              <a:rPr lang="ko-KR" altLang="en-US" dirty="0"/>
              <a:t>타입에 저장할 수 없음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>
                <a:solidFill>
                  <a:srgbClr val="C00000"/>
                </a:solidFill>
              </a:rPr>
              <a:t>String </a:t>
            </a:r>
            <a:r>
              <a:rPr lang="ko-KR" altLang="en-US" dirty="0">
                <a:solidFill>
                  <a:srgbClr val="C00000"/>
                </a:solidFill>
              </a:rPr>
              <a:t>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defRPr/>
            </a:pPr>
            <a:r>
              <a:rPr lang="ko-KR" altLang="en-US" dirty="0"/>
              <a:t>문자열을 </a:t>
            </a:r>
            <a:r>
              <a:rPr lang="en-US" altLang="ko-KR" dirty="0"/>
              <a:t>String </a:t>
            </a:r>
            <a:r>
              <a:rPr lang="ko-KR" altLang="en-US" dirty="0"/>
              <a:t>타입 변수에 저장</a:t>
            </a:r>
            <a:endParaRPr lang="en-US" altLang="ko-KR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03" y="2514600"/>
            <a:ext cx="3608388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4449962"/>
            <a:ext cx="3450169" cy="108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C17593-4F80-4BE2-BE35-E07E0A02A873}"/>
              </a:ext>
            </a:extLst>
          </p:cNvPr>
          <p:cNvCxnSpPr/>
          <p:nvPr/>
        </p:nvCxnSpPr>
        <p:spPr>
          <a:xfrm>
            <a:off x="2514600" y="2854912"/>
            <a:ext cx="1676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32818A3-843F-4AAC-B10D-0B3DFBBA9EC1}"/>
              </a:ext>
            </a:extLst>
          </p:cNvPr>
          <p:cNvCxnSpPr/>
          <p:nvPr/>
        </p:nvCxnSpPr>
        <p:spPr>
          <a:xfrm>
            <a:off x="2514600" y="3276600"/>
            <a:ext cx="16764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F5B3D8-66F0-45F2-A1E5-086B9639734E}"/>
              </a:ext>
            </a:extLst>
          </p:cNvPr>
          <p:cNvSpPr txBox="1"/>
          <p:nvPr/>
        </p:nvSpPr>
        <p:spPr>
          <a:xfrm>
            <a:off x="771000" y="5707062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C00000"/>
                </a:solidFill>
              </a:rPr>
              <a:t>실습</a:t>
            </a:r>
            <a:r>
              <a:rPr lang="en-US" altLang="ko-KR">
                <a:solidFill>
                  <a:srgbClr val="C00000"/>
                </a:solidFill>
              </a:rPr>
              <a:t>: StringExample.java</a:t>
            </a:r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08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5B3D8-66F0-45F2-A1E5-086B9639734E}"/>
              </a:ext>
            </a:extLst>
          </p:cNvPr>
          <p:cNvSpPr txBox="1"/>
          <p:nvPr/>
        </p:nvSpPr>
        <p:spPr>
          <a:xfrm>
            <a:off x="685800" y="1371600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실습</a:t>
            </a:r>
            <a:r>
              <a:rPr lang="en-US" altLang="ko-KR" dirty="0">
                <a:solidFill>
                  <a:srgbClr val="C00000"/>
                </a:solidFill>
              </a:rPr>
              <a:t>: StringExample.java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7400"/>
            <a:ext cx="35528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42900" y="11430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이스케이프 문자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(escape)</a:t>
            </a:r>
          </a:p>
          <a:p>
            <a:pPr lvl="1">
              <a:defRPr/>
            </a:pPr>
            <a:r>
              <a:rPr lang="ko-KR" altLang="en-US" dirty="0">
                <a:latin typeface="Calibri"/>
              </a:rPr>
              <a:t>문자열 내부에 </a:t>
            </a:r>
            <a:r>
              <a:rPr lang="en-US" altLang="ko-KR" dirty="0">
                <a:latin typeface="Calibri"/>
              </a:rPr>
              <a:t>\</a:t>
            </a:r>
            <a:r>
              <a:rPr lang="ko-KR" altLang="en-US" dirty="0">
                <a:latin typeface="Calibri"/>
              </a:rPr>
              <a:t>는 이스케이프 문자를 뜻함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이스케이프 문자를 사용하면 특정 문자를 포함시키거나</a:t>
            </a:r>
            <a:r>
              <a:rPr lang="en-US" altLang="ko-KR" dirty="0"/>
              <a:t>, </a:t>
            </a:r>
            <a:r>
              <a:rPr lang="ko-KR" altLang="en-US" dirty="0"/>
              <a:t>문자열의 출력을 제어할 수 있음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문자열 내부에 </a:t>
            </a:r>
            <a:r>
              <a:rPr lang="en-US" altLang="ko-KR" dirty="0"/>
              <a:t>"</a:t>
            </a:r>
            <a:r>
              <a:rPr lang="ko-KR" altLang="en-US" dirty="0"/>
              <a:t> 문자 포함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문자열 출력 제어</a:t>
            </a:r>
          </a:p>
        </p:txBody>
      </p:sp>
      <p:sp>
        <p:nvSpPr>
          <p:cNvPr id="1331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69" y="2895600"/>
            <a:ext cx="3182938" cy="131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69" y="4800600"/>
            <a:ext cx="6477000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7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14339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124700" cy="3886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47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정수 타입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33600"/>
            <a:ext cx="3886200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5B3D8-66F0-45F2-A1E5-086B9639734E}"/>
              </a:ext>
            </a:extLst>
          </p:cNvPr>
          <p:cNvSpPr txBox="1"/>
          <p:nvPr/>
        </p:nvSpPr>
        <p:spPr>
          <a:xfrm>
            <a:off x="685800" y="1371600"/>
            <a:ext cx="335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실습</a:t>
            </a:r>
            <a:r>
              <a:rPr lang="en-US" altLang="ko-KR" dirty="0">
                <a:solidFill>
                  <a:srgbClr val="C00000"/>
                </a:solidFill>
              </a:rPr>
              <a:t>: </a:t>
            </a:r>
            <a:r>
              <a:rPr lang="en-US" altLang="ko-KR" dirty="0" smtClean="0">
                <a:solidFill>
                  <a:srgbClr val="C00000"/>
                </a:solidFill>
              </a:rPr>
              <a:t>EscapeExample.java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9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>
            <a:extLst>
              <a:ext uri="{FF2B5EF4-FFF2-40B4-BE49-F238E27FC236}">
                <a16:creationId xmlns:a16="http://schemas.microsoft.com/office/drawing/2014/main" id="{8ACCE1F2-C617-4580-B869-BE17FCB4CF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JDK </a:t>
            </a:r>
            <a:r>
              <a:rPr lang="ko-KR" altLang="en-US" dirty="0"/>
              <a:t>버전 체계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 typeface="Wingdings" pitchFamily="2" charset="2"/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설치하기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https://www.oracle.com</a:t>
            </a:r>
            <a:endParaRPr lang="en-US" altLang="ko-KR" dirty="0"/>
          </a:p>
          <a:p>
            <a:pPr lvl="1" indent="-136525">
              <a:defRPr/>
            </a:pPr>
            <a:r>
              <a:rPr lang="en-US" altLang="ko-KR" dirty="0"/>
              <a:t>[Downloads]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[Developer Downloads] &gt; Java</a:t>
            </a:r>
          </a:p>
          <a:p>
            <a:pPr lvl="1">
              <a:defRPr/>
            </a:pPr>
            <a:r>
              <a:rPr lang="en-US" altLang="ko-KR" dirty="0"/>
              <a:t>[Java (JDK) for Developers]</a:t>
            </a:r>
          </a:p>
          <a:p>
            <a:pPr lvl="2">
              <a:defRPr/>
            </a:pPr>
            <a:endParaRPr lang="en-US" altLang="ko-KR" dirty="0"/>
          </a:p>
        </p:txBody>
      </p:sp>
      <p:sp>
        <p:nvSpPr>
          <p:cNvPr id="13315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자바 개발 도구 설치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4300538"/>
            <a:ext cx="6115050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1828800"/>
            <a:ext cx="3489325" cy="968375"/>
          </a:xfrm>
          <a:prstGeom prst="rect">
            <a:avLst/>
          </a:prstGeom>
          <a:noFill/>
          <a:ln w="25400" cmpd="dbl">
            <a:solidFill>
              <a:schemeClr val="tx1">
                <a:alpha val="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8" name="그림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1735138"/>
            <a:ext cx="4386262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실수 타입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실수 타입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3754"/>
            <a:ext cx="7239000" cy="127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6248400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EB4823C-A307-42AC-BD1E-D072FAC4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98515"/>
            <a:ext cx="1976228" cy="10416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305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33375" y="1146175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실수 </a:t>
            </a:r>
            <a:r>
              <a:rPr lang="ko-KR" altLang="en-US" dirty="0" err="1"/>
              <a:t>리터럴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소스 코드에서 소수점 있는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진수 실수로 인식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알파벳 </a:t>
            </a:r>
            <a:r>
              <a:rPr lang="en-US" altLang="ko-KR" dirty="0"/>
              <a:t>e </a:t>
            </a:r>
            <a:r>
              <a:rPr lang="ko-KR" altLang="en-US" dirty="0"/>
              <a:t>또는 </a:t>
            </a:r>
            <a:r>
              <a:rPr lang="en-US" altLang="ko-KR" dirty="0"/>
              <a:t>E </a:t>
            </a:r>
            <a:r>
              <a:rPr lang="ko-KR" altLang="en-US" dirty="0"/>
              <a:t>포함된 숫자 </a:t>
            </a:r>
            <a:r>
              <a:rPr lang="ko-KR" altLang="en-US" dirty="0" err="1"/>
              <a:t>리터럴은</a:t>
            </a:r>
            <a:r>
              <a:rPr lang="ko-KR" altLang="en-US" dirty="0"/>
              <a:t> 지수 및 가수로 표현된</a:t>
            </a:r>
            <a:r>
              <a:rPr lang="en-US" altLang="ko-KR" dirty="0"/>
              <a:t>, </a:t>
            </a:r>
            <a:r>
              <a:rPr lang="ko-KR" altLang="en-US" dirty="0"/>
              <a:t>소수점 있는 </a:t>
            </a:r>
            <a:r>
              <a:rPr lang="en-US" altLang="ko-KR" dirty="0"/>
              <a:t>10</a:t>
            </a:r>
            <a:r>
              <a:rPr lang="ko-KR" altLang="en-US" dirty="0"/>
              <a:t>진수 실수로 인식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627062" lvl="2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1638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실수 타입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45" y="2133600"/>
            <a:ext cx="3241083" cy="45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82B664-3923-4CF9-9E20-FBDC37C1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94" y="3243760"/>
            <a:ext cx="3685714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2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/>
          <p:cNvSpPr>
            <a:spLocks noGrp="1"/>
          </p:cNvSpPr>
          <p:nvPr>
            <p:ph sz="quarter" idx="10"/>
          </p:nvPr>
        </p:nvSpPr>
        <p:spPr>
          <a:xfrm>
            <a:off x="314325" y="1219200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en-US" altLang="ko-KR" dirty="0">
                <a:solidFill>
                  <a:srgbClr val="C00000"/>
                </a:solidFill>
              </a:rPr>
              <a:t>double </a:t>
            </a:r>
            <a:r>
              <a:rPr lang="ko-KR" altLang="en-US" dirty="0">
                <a:solidFill>
                  <a:srgbClr val="C00000"/>
                </a:solidFill>
              </a:rPr>
              <a:t>타입 </a:t>
            </a:r>
            <a:r>
              <a:rPr lang="ko-KR" altLang="en-US" dirty="0"/>
              <a:t>변수에 저장</a:t>
            </a:r>
            <a:r>
              <a:rPr lang="en-US" altLang="ko-KR" dirty="0"/>
              <a:t>: </a:t>
            </a:r>
            <a:r>
              <a:rPr lang="ko-KR" altLang="en-US" dirty="0"/>
              <a:t>자바는 실수 </a:t>
            </a:r>
            <a:r>
              <a:rPr lang="ko-KR" altLang="en-US" dirty="0" err="1"/>
              <a:t>리터럴을</a:t>
            </a:r>
            <a:r>
              <a:rPr lang="ko-KR" altLang="en-US" dirty="0"/>
              <a:t> 기본적으로 </a:t>
            </a:r>
            <a:r>
              <a:rPr lang="en-US" altLang="ko-KR" dirty="0"/>
              <a:t>double </a:t>
            </a:r>
            <a:r>
              <a:rPr lang="ko-KR" altLang="en-US" dirty="0"/>
              <a:t>타입으로 해석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altLang="ko-KR" dirty="0">
                <a:solidFill>
                  <a:srgbClr val="C00000"/>
                </a:solidFill>
              </a:rPr>
              <a:t>float </a:t>
            </a:r>
            <a:r>
              <a:rPr lang="ko-KR" altLang="en-US" dirty="0">
                <a:solidFill>
                  <a:srgbClr val="C00000"/>
                </a:solidFill>
              </a:rPr>
              <a:t>타입</a:t>
            </a:r>
            <a:r>
              <a:rPr lang="ko-KR" altLang="en-US" dirty="0"/>
              <a:t>으로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저장하려는 경우</a:t>
            </a:r>
            <a:r>
              <a:rPr lang="en-US" altLang="ko-KR" dirty="0"/>
              <a:t>: </a:t>
            </a:r>
            <a:r>
              <a:rPr lang="ko-KR" altLang="en-US" dirty="0" err="1"/>
              <a:t>리터럴</a:t>
            </a:r>
            <a:r>
              <a:rPr lang="ko-KR" altLang="en-US" dirty="0"/>
              <a:t> 뒤 </a:t>
            </a:r>
            <a:r>
              <a:rPr lang="en-US" altLang="ko-KR" dirty="0"/>
              <a:t>f </a:t>
            </a:r>
            <a:r>
              <a:rPr lang="ko-KR" altLang="en-US" dirty="0"/>
              <a:t>혹은 </a:t>
            </a:r>
            <a:r>
              <a:rPr lang="en-US" altLang="ko-KR" dirty="0"/>
              <a:t>F </a:t>
            </a:r>
            <a:r>
              <a:rPr lang="ko-KR" altLang="en-US" dirty="0"/>
              <a:t>붙여 </a:t>
            </a:r>
            <a:r>
              <a:rPr lang="en-US" altLang="ko-KR" dirty="0"/>
              <a:t>float </a:t>
            </a:r>
            <a:r>
              <a:rPr lang="ko-KR" altLang="en-US" dirty="0"/>
              <a:t>타입 표시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470297" lvl="2" indent="0">
              <a:buNone/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double </a:t>
            </a:r>
            <a:r>
              <a:rPr lang="ko-KR" altLang="en-US" dirty="0"/>
              <a:t>타입이 </a:t>
            </a:r>
            <a:r>
              <a:rPr lang="en-US" altLang="ko-KR" dirty="0"/>
              <a:t>float </a:t>
            </a:r>
            <a:r>
              <a:rPr lang="ko-KR" altLang="en-US" dirty="0"/>
              <a:t>타입보다 </a:t>
            </a:r>
            <a:r>
              <a:rPr lang="en-US" altLang="ko-KR" dirty="0"/>
              <a:t>2</a:t>
            </a:r>
            <a:r>
              <a:rPr lang="ko-KR" altLang="en-US" dirty="0"/>
              <a:t>배 가량 정밀도 높아 정확한 데이터 저장 가능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float: </a:t>
            </a:r>
            <a:r>
              <a:rPr lang="ko-KR" altLang="en-US" dirty="0"/>
              <a:t>소수점 </a:t>
            </a:r>
            <a:r>
              <a:rPr lang="ko-KR" altLang="en-US" dirty="0" err="1"/>
              <a:t>이하자리</a:t>
            </a:r>
            <a:r>
              <a:rPr lang="ko-KR" altLang="en-US" dirty="0"/>
              <a:t> 약 </a:t>
            </a:r>
            <a:r>
              <a:rPr lang="en-US" altLang="ko-KR" dirty="0"/>
              <a:t>7 ( 6~9 )</a:t>
            </a:r>
          </a:p>
          <a:p>
            <a:pPr marL="1028700" lvl="3" indent="0">
              <a:buNone/>
              <a:defRPr/>
            </a:pPr>
            <a:r>
              <a:rPr lang="en-US" altLang="ko-KR" sz="1600" dirty="0"/>
              <a:t>0.12345679</a:t>
            </a:r>
          </a:p>
          <a:p>
            <a:pPr lvl="2">
              <a:defRPr/>
            </a:pPr>
            <a:r>
              <a:rPr lang="en-US" altLang="ko-KR" dirty="0"/>
              <a:t>double: </a:t>
            </a:r>
            <a:r>
              <a:rPr lang="ko-KR" altLang="en-US" dirty="0"/>
              <a:t>소수점 </a:t>
            </a:r>
            <a:r>
              <a:rPr lang="ko-KR" altLang="en-US" dirty="0" err="1"/>
              <a:t>이하자리</a:t>
            </a:r>
            <a:r>
              <a:rPr lang="ko-KR" altLang="en-US" dirty="0"/>
              <a:t> 약 </a:t>
            </a:r>
            <a:r>
              <a:rPr lang="en-US" altLang="ko-KR" dirty="0"/>
              <a:t>15  (15~18)</a:t>
            </a:r>
          </a:p>
          <a:p>
            <a:pPr marL="1028700" lvl="3" indent="0">
              <a:buNone/>
              <a:defRPr/>
            </a:pPr>
            <a:r>
              <a:rPr lang="en-US" altLang="ko-KR" sz="1600" dirty="0"/>
              <a:t>0.1234567890123457</a:t>
            </a:r>
            <a:endParaRPr lang="ko-KR" altLang="en-US" sz="1600" dirty="0"/>
          </a:p>
        </p:txBody>
      </p:sp>
      <p:sp>
        <p:nvSpPr>
          <p:cNvPr id="1741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실수 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9D151D-AB68-4660-B87B-2853A6B7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18" y="1600200"/>
            <a:ext cx="7009509" cy="3092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11B527-794B-4287-A487-27597BE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18" y="2010916"/>
            <a:ext cx="7009509" cy="590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6E2048-1B55-41FE-9A3E-34BD4D53B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18" y="3276821"/>
            <a:ext cx="7009509" cy="49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28600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실수 타입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실수 타입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74" y="1371600"/>
            <a:ext cx="43719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>
          <a:xfrm>
            <a:off x="457200" y="1295400"/>
            <a:ext cx="8458200" cy="5351463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논리 타입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/>
              <a:t>참과 거짓에 해당하는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 err="1"/>
              <a:t>리터럴을</a:t>
            </a:r>
            <a:r>
              <a:rPr lang="ko-KR" altLang="en-US" dirty="0"/>
              <a:t> 저장하는 타입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두 가지 </a:t>
            </a:r>
            <a:r>
              <a:rPr lang="ko-KR" altLang="en-US" dirty="0" err="1"/>
              <a:t>상태값에</a:t>
            </a:r>
            <a:r>
              <a:rPr lang="ko-KR" altLang="en-US" dirty="0"/>
              <a:t> 따라 제어문의 실행 흐름을 변경하는데 사용</a:t>
            </a:r>
            <a:endParaRPr lang="en-US" altLang="ko-KR" dirty="0"/>
          </a:p>
        </p:txBody>
      </p:sp>
      <p:sp>
        <p:nvSpPr>
          <p:cNvPr id="1945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논리 타입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441042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31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논리 타입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24000"/>
            <a:ext cx="37623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3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02-3. </a:t>
            </a:r>
            <a:r>
              <a:rPr lang="ko-KR" altLang="en-US" b="1">
                <a:solidFill>
                  <a:schemeClr val="tx1"/>
                </a:solidFill>
              </a:rPr>
              <a:t>타입 변환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F3208E97-DC0D-4750-94A9-38D8817EA2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308C35-E56A-45D9-A6B0-7A7772670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8" y="7937"/>
            <a:ext cx="4930982" cy="38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내용 개체 틀 27"/>
          <p:cNvSpPr>
            <a:spLocks noGrp="1"/>
          </p:cNvSpPr>
          <p:nvPr>
            <p:ph sz="quarter" idx="10"/>
          </p:nvPr>
        </p:nvSpPr>
        <p:spPr bwMode="auto">
          <a:xfrm>
            <a:off x="342900" y="990600"/>
            <a:ext cx="8286750" cy="5400675"/>
          </a:xfrm>
          <a:prstGeom prst="roundRect">
            <a:avLst>
              <a:gd name="adj" fmla="val 12995"/>
            </a:avLst>
          </a:prstGeom>
          <a:noFill/>
          <a:ln w="9525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>
              <a:lnSpc>
                <a:spcPct val="150000"/>
              </a:lnSpc>
            </a:pPr>
            <a:r>
              <a:rPr lang="en-US" altLang="ko-KR" sz="2200"/>
              <a:t>0. </a:t>
            </a:r>
            <a:r>
              <a:rPr lang="ko-KR" altLang="en-US" sz="2200"/>
              <a:t>시작하기 전에</a:t>
            </a:r>
            <a:endParaRPr lang="en-US" altLang="ko-KR" sz="2200"/>
          </a:p>
          <a:p>
            <a:pPr lvl="1" indent="-136525">
              <a:lnSpc>
                <a:spcPct val="150000"/>
              </a:lnSpc>
            </a:pPr>
            <a:r>
              <a:rPr lang="en-US" altLang="ko-KR" sz="2200"/>
              <a:t>1. </a:t>
            </a:r>
            <a:r>
              <a:rPr lang="ko-KR" altLang="en-US" sz="2200"/>
              <a:t>타입 </a:t>
            </a:r>
            <a:r>
              <a:rPr lang="ko-KR" altLang="en-US" sz="2200" dirty="0"/>
              <a:t>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정수 연산에서의 자동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실수 연산에서의 자동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4. + </a:t>
            </a:r>
            <a:r>
              <a:rPr lang="ko-KR" altLang="en-US" sz="2200" dirty="0"/>
              <a:t>연산에서의 문자열 자동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5. </a:t>
            </a:r>
            <a:r>
              <a:rPr lang="ko-KR" altLang="en-US" sz="2200" dirty="0"/>
              <a:t>문자열을 기본 타입으로 강제 타입 변환</a:t>
            </a:r>
            <a:endParaRPr lang="en-US" altLang="ko-KR" sz="2200" dirty="0"/>
          </a:p>
          <a:p>
            <a:pPr lvl="1" indent="-136525">
              <a:lnSpc>
                <a:spcPct val="150000"/>
              </a:lnSpc>
            </a:pPr>
            <a:r>
              <a:rPr lang="en-US" altLang="ko-KR" sz="2200" dirty="0"/>
              <a:t>6. </a:t>
            </a:r>
            <a:r>
              <a:rPr lang="ko-KR" altLang="en-US" sz="2200" dirty="0"/>
              <a:t>키워드로 끝내는 </a:t>
            </a:r>
            <a:r>
              <a:rPr lang="ko-KR" altLang="en-US" sz="2200"/>
              <a:t>핵심 포인트</a:t>
            </a:r>
            <a:endParaRPr lang="en-US" altLang="ko-KR" sz="2200" dirty="0"/>
          </a:p>
        </p:txBody>
      </p:sp>
      <p:sp>
        <p:nvSpPr>
          <p:cNvPr id="5123" name="제목 2"/>
          <p:cNvSpPr txBox="1">
            <a:spLocks/>
          </p:cNvSpPr>
          <p:nvPr/>
        </p:nvSpPr>
        <p:spPr bwMode="auto">
          <a:xfrm>
            <a:off x="238125" y="261938"/>
            <a:ext cx="75596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r>
              <a:rPr lang="ko-KR" altLang="en-US" sz="2100" b="1">
                <a:latin typeface="나눔스퀘어OTF" pitchFamily="34" charset="-127"/>
                <a:ea typeface="나눔스퀘어OTF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8478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4343400"/>
            <a:ext cx="6858000" cy="1066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타입 변환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endParaRPr lang="en-US" altLang="ko-KR"/>
          </a:p>
          <a:p>
            <a:pPr lvl="1" indent="-136525"/>
            <a:r>
              <a:rPr lang="ko-KR" altLang="en-US"/>
              <a:t>변수 값을 다른 타입의 변수에 저장할 때 타입 변환이 발생할 수 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614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614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62158"/>
            <a:ext cx="6691127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1219200"/>
            <a:ext cx="838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  <a:defRPr/>
            </a:pPr>
            <a:endParaRPr lang="en-US" altLang="ko-KR" sz="1600" dirty="0"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ko-KR" altLang="en-US" sz="1600" dirty="0">
                <a:ea typeface="나눔스퀘어OTF"/>
              </a:rPr>
              <a:t>타입 변환이란 데이터 타입을 다른 데이터 타입으로 변환하는 것을 말한다</a:t>
            </a:r>
            <a:r>
              <a:rPr lang="en-US" altLang="ko-KR" sz="1600" dirty="0">
                <a:ea typeface="나눔스퀘어OTF"/>
              </a:rPr>
              <a:t>. </a:t>
            </a:r>
          </a:p>
          <a:p>
            <a:pPr>
              <a:defRPr/>
            </a:pPr>
            <a:r>
              <a:rPr lang="en-US" altLang="ko-KR" sz="1600" dirty="0">
                <a:ea typeface="나눔스퀘어OTF"/>
              </a:rPr>
              <a:t>  	byte </a:t>
            </a:r>
            <a:r>
              <a:rPr lang="ko-KR" altLang="en-US" sz="1600" dirty="0">
                <a:ea typeface="나눔스퀘어OTF"/>
              </a:rPr>
              <a:t>타입 </a:t>
            </a:r>
            <a:r>
              <a:rPr lang="en-US" altLang="ko-KR" sz="1600" dirty="0">
                <a:ea typeface="나눔스퀘어OTF"/>
              </a:rPr>
              <a:t>-&gt; </a:t>
            </a:r>
            <a:r>
              <a:rPr lang="en-US" altLang="ko-KR" sz="1600" dirty="0" err="1">
                <a:ea typeface="나눔스퀘어OTF"/>
              </a:rPr>
              <a:t>int</a:t>
            </a:r>
            <a:r>
              <a:rPr lang="en-US" altLang="ko-KR" sz="1600" dirty="0">
                <a:ea typeface="나눔스퀘어OTF"/>
              </a:rPr>
              <a:t> </a:t>
            </a:r>
            <a:r>
              <a:rPr lang="ko-KR" altLang="en-US" sz="1600" dirty="0">
                <a:ea typeface="나눔스퀘어OTF"/>
              </a:rPr>
              <a:t>타입</a:t>
            </a:r>
            <a:r>
              <a:rPr lang="en-US" altLang="ko-KR" sz="1600" dirty="0">
                <a:ea typeface="나눔스퀘어OTF"/>
              </a:rPr>
              <a:t>, </a:t>
            </a:r>
          </a:p>
          <a:p>
            <a:pPr>
              <a:defRPr/>
            </a:pPr>
            <a:r>
              <a:rPr lang="en-US" altLang="ko-KR" sz="1600" dirty="0">
                <a:ea typeface="나눔스퀘어OTF"/>
              </a:rPr>
              <a:t>  	</a:t>
            </a:r>
            <a:r>
              <a:rPr lang="en-US" altLang="ko-KR" sz="1600" dirty="0" err="1">
                <a:ea typeface="나눔스퀘어OTF"/>
              </a:rPr>
              <a:t>int</a:t>
            </a:r>
            <a:r>
              <a:rPr lang="en-US" altLang="ko-KR" sz="1600" dirty="0">
                <a:ea typeface="나눔스퀘어OTF"/>
              </a:rPr>
              <a:t> </a:t>
            </a:r>
            <a:r>
              <a:rPr lang="ko-KR" altLang="en-US" sz="1600" dirty="0">
                <a:ea typeface="나눔스퀘어OTF"/>
              </a:rPr>
              <a:t>타입 </a:t>
            </a:r>
            <a:r>
              <a:rPr lang="en-US" altLang="ko-KR" sz="1600" dirty="0">
                <a:ea typeface="나눔스퀘어OTF"/>
              </a:rPr>
              <a:t>-&gt; byte </a:t>
            </a:r>
            <a:r>
              <a:rPr lang="ko-KR" altLang="en-US" sz="1600" dirty="0">
                <a:ea typeface="나눔스퀘어OTF"/>
              </a:rPr>
              <a:t>타입</a:t>
            </a:r>
            <a:r>
              <a:rPr lang="en-US" altLang="ko-KR" sz="1600" dirty="0">
                <a:ea typeface="나눔스퀘어OTF"/>
              </a:rPr>
              <a:t>,</a:t>
            </a:r>
          </a:p>
          <a:p>
            <a:pPr>
              <a:defRPr/>
            </a:pPr>
            <a:r>
              <a:rPr lang="en-US" altLang="ko-KR" sz="1600" dirty="0">
                <a:ea typeface="나눔스퀘어OTF"/>
              </a:rPr>
              <a:t>  	double </a:t>
            </a:r>
            <a:r>
              <a:rPr lang="ko-KR" altLang="en-US" sz="1600" dirty="0">
                <a:ea typeface="나눔스퀘어OTF"/>
              </a:rPr>
              <a:t>타입 </a:t>
            </a:r>
            <a:r>
              <a:rPr lang="en-US" altLang="ko-KR" sz="1600" dirty="0">
                <a:ea typeface="나눔스퀘어OTF"/>
              </a:rPr>
              <a:t>-&gt; </a:t>
            </a:r>
            <a:r>
              <a:rPr lang="en-US" altLang="ko-KR" sz="1600" dirty="0" err="1">
                <a:ea typeface="나눔스퀘어OTF"/>
              </a:rPr>
              <a:t>int</a:t>
            </a:r>
            <a:r>
              <a:rPr lang="en-US" altLang="ko-KR" sz="1600" dirty="0">
                <a:ea typeface="나눔스퀘어OTF"/>
              </a:rPr>
              <a:t> </a:t>
            </a:r>
            <a:r>
              <a:rPr lang="ko-KR" altLang="en-US" sz="1600" dirty="0">
                <a:ea typeface="나눔스퀘어OTF"/>
              </a:rPr>
              <a:t>타입</a:t>
            </a:r>
            <a:endParaRPr lang="en-US" altLang="ko-KR" sz="1600" dirty="0">
              <a:ea typeface="나눔스퀘어OTF"/>
            </a:endParaRPr>
          </a:p>
          <a:p>
            <a:pPr>
              <a:defRPr/>
            </a:pPr>
            <a:r>
              <a:rPr lang="en-US" altLang="ko-KR" sz="1600" dirty="0">
                <a:ea typeface="나눔스퀘어OTF"/>
              </a:rPr>
              <a:t>  	String </a:t>
            </a:r>
            <a:r>
              <a:rPr lang="ko-KR" altLang="en-US" sz="1600" dirty="0">
                <a:ea typeface="나눔스퀘어OTF"/>
              </a:rPr>
              <a:t>타입 </a:t>
            </a:r>
            <a:r>
              <a:rPr lang="en-US" altLang="ko-KR" sz="1600" dirty="0">
                <a:ea typeface="나눔스퀘어OTF"/>
              </a:rPr>
              <a:t>-&gt; </a:t>
            </a:r>
            <a:r>
              <a:rPr lang="en-US" altLang="ko-KR" sz="1600" dirty="0" err="1">
                <a:ea typeface="나눔스퀘어OTF"/>
              </a:rPr>
              <a:t>int</a:t>
            </a:r>
            <a:r>
              <a:rPr lang="en-US" altLang="ko-KR" sz="1600" dirty="0">
                <a:ea typeface="나눔스퀘어OTF"/>
              </a:rPr>
              <a:t> </a:t>
            </a:r>
            <a:r>
              <a:rPr lang="ko-KR" altLang="en-US" sz="1600" dirty="0">
                <a:ea typeface="나눔스퀘어OTF"/>
              </a:rPr>
              <a:t>타입</a:t>
            </a:r>
            <a:endParaRPr lang="en-US" altLang="ko-KR" sz="1600" dirty="0"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endParaRPr lang="en-US" altLang="ko-KR" sz="1600" dirty="0">
              <a:ea typeface="나눔스퀘어OTF"/>
            </a:endParaRPr>
          </a:p>
        </p:txBody>
      </p:sp>
    </p:spTree>
    <p:extLst>
      <p:ext uri="{BB962C8B-B14F-4D97-AF65-F5344CB8AC3E}">
        <p14:creationId xmlns:p14="http://schemas.microsoft.com/office/powerpoint/2010/main" val="34881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2192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0000"/>
                </a:solidFill>
              </a:rPr>
              <a:t>자동 타입 변환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(promotion)</a:t>
            </a:r>
          </a:p>
          <a:p>
            <a:pPr lvl="1">
              <a:defRPr/>
            </a:pPr>
            <a:r>
              <a:rPr lang="ko-KR" altLang="en-US" dirty="0"/>
              <a:t>값의 허용 범위가 작은 타입이 큰 타입으로 저장될 경우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기본 타입의 허용 범위 순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267891" lvl="1" indent="0">
              <a:buNone/>
              <a:defRPr/>
            </a:pPr>
            <a:endParaRPr lang="en-US" altLang="ko-KR" sz="2800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95012"/>
            <a:ext cx="6076950" cy="54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4342256"/>
            <a:ext cx="607695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C35FFB-CC03-4A9B-B5CA-946F28081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957136"/>
            <a:ext cx="4097122" cy="12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8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내용 개체 틀 1">
            <a:extLst>
              <a:ext uri="{FF2B5EF4-FFF2-40B4-BE49-F238E27FC236}">
                <a16:creationId xmlns:a16="http://schemas.microsoft.com/office/drawing/2014/main" id="{BDACC20B-29CE-41D3-8F41-5636379054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설치할 </a:t>
            </a:r>
            <a:r>
              <a:rPr lang="en-US" altLang="ko-KR" dirty="0"/>
              <a:t>PC </a:t>
            </a:r>
            <a:r>
              <a:rPr lang="ko-KR" altLang="en-US" dirty="0"/>
              <a:t>사양에 맞는 설치 파일을 다운로드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64</a:t>
            </a:r>
            <a:r>
              <a:rPr lang="ko-KR" altLang="en-US" dirty="0"/>
              <a:t>비트 윈도우 운영체제의 경우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endParaRPr lang="en-US" altLang="ko-KR" dirty="0"/>
          </a:p>
          <a:p>
            <a:pPr lvl="3">
              <a:defRPr/>
            </a:pPr>
            <a:r>
              <a:rPr lang="en-US" altLang="ko-KR" sz="1350" dirty="0">
                <a:ea typeface="나눔스퀘어OTF" panose="020B0600000101010101" pitchFamily="34" charset="-127"/>
              </a:rPr>
              <a:t>JDK</a:t>
            </a:r>
            <a:r>
              <a:rPr lang="ko-KR" altLang="en-US" sz="1350" dirty="0">
                <a:ea typeface="나눔스퀘어OTF" panose="020B0600000101010101" pitchFamily="34" charset="-127"/>
              </a:rPr>
              <a:t> </a:t>
            </a:r>
            <a:r>
              <a:rPr lang="en-US" altLang="ko-KR" sz="1350" dirty="0">
                <a:ea typeface="나눔스퀘어OTF" panose="020B0600000101010101" pitchFamily="34" charset="-127"/>
              </a:rPr>
              <a:t>11 </a:t>
            </a:r>
            <a:r>
              <a:rPr lang="ko-KR" altLang="en-US" sz="1350" dirty="0">
                <a:ea typeface="나눔스퀘어OTF" panose="020B0600000101010101" pitchFamily="34" charset="-127"/>
              </a:rPr>
              <a:t>이후 버전</a:t>
            </a:r>
            <a:r>
              <a:rPr lang="en-US" altLang="ko-KR" sz="1350" dirty="0">
                <a:ea typeface="나눔스퀘어OTF" panose="020B0600000101010101" pitchFamily="34" charset="-127"/>
              </a:rPr>
              <a:t>: 	jdk-xx.x.x_windows-x64_bin.exe</a:t>
            </a:r>
          </a:p>
          <a:p>
            <a:pPr lvl="3">
              <a:defRPr/>
            </a:pPr>
            <a:r>
              <a:rPr lang="en-US" altLang="ko-KR" sz="1350" dirty="0">
                <a:ea typeface="나눔스퀘어OTF" panose="020B0600000101010101" pitchFamily="34" charset="-127"/>
              </a:rPr>
              <a:t>JDK 8 </a:t>
            </a:r>
            <a:r>
              <a:rPr lang="ko-KR" altLang="en-US" sz="1350" dirty="0">
                <a:ea typeface="나눔스퀘어OTF" panose="020B0600000101010101" pitchFamily="34" charset="-127"/>
              </a:rPr>
              <a:t>버전</a:t>
            </a:r>
            <a:r>
              <a:rPr lang="en-US" altLang="ko-KR" sz="1350" dirty="0">
                <a:ea typeface="나눔스퀘어OTF" panose="020B0600000101010101" pitchFamily="34" charset="-127"/>
              </a:rPr>
              <a:t>:		jdk-8uxxx-windows-x64.exe</a:t>
            </a:r>
            <a:endParaRPr lang="en-US" altLang="ko-KR" sz="1400" dirty="0"/>
          </a:p>
          <a:p>
            <a:pPr lvl="3">
              <a:defRPr/>
            </a:pPr>
            <a:endParaRPr lang="en-US" altLang="ko-KR" sz="1350" dirty="0">
              <a:ea typeface="나눔스퀘어OTF" panose="020B0600000101010101" pitchFamily="34" charset="-127"/>
            </a:endParaRPr>
          </a:p>
          <a:p>
            <a:pPr lvl="2">
              <a:defRPr/>
            </a:pPr>
            <a:r>
              <a:rPr lang="en-US" altLang="ko-KR" dirty="0"/>
              <a:t>32</a:t>
            </a:r>
            <a:r>
              <a:rPr lang="ko-KR" altLang="en-US" dirty="0"/>
              <a:t>비트 윈도우 운영체제의 경우</a:t>
            </a:r>
            <a:r>
              <a:rPr lang="en-US" altLang="ko-KR" dirty="0"/>
              <a:t>: </a:t>
            </a:r>
          </a:p>
          <a:p>
            <a:pPr lvl="3">
              <a:defRPr/>
            </a:pPr>
            <a:r>
              <a:rPr lang="en-US" altLang="ko-KR" sz="1350" dirty="0">
                <a:ea typeface="나눔스퀘어OTF" panose="020B0600000101010101" pitchFamily="34" charset="-127"/>
              </a:rPr>
              <a:t>JDK 8 </a:t>
            </a:r>
            <a:r>
              <a:rPr lang="ko-KR" altLang="en-US" sz="1350" dirty="0">
                <a:ea typeface="나눔스퀘어OTF" panose="020B0600000101010101" pitchFamily="34" charset="-127"/>
              </a:rPr>
              <a:t>버전</a:t>
            </a:r>
            <a:r>
              <a:rPr lang="en-US" altLang="ko-KR" sz="1350" dirty="0">
                <a:ea typeface="나눔스퀘어OTF" panose="020B0600000101010101" pitchFamily="34" charset="-127"/>
              </a:rPr>
              <a:t>:   		jdk-8uxxx-windows-i586.exe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설치 방법</a:t>
            </a:r>
            <a:r>
              <a:rPr lang="en-US" altLang="ko-KR" dirty="0"/>
              <a:t>:</a:t>
            </a:r>
          </a:p>
          <a:p>
            <a:pPr lvl="2">
              <a:defRPr/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설치된 경로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JDK 11 </a:t>
            </a:r>
            <a:r>
              <a:rPr lang="ko-KR" altLang="en-US" dirty="0"/>
              <a:t>이후 버전</a:t>
            </a:r>
            <a:r>
              <a:rPr lang="en-US" altLang="ko-KR" dirty="0"/>
              <a:t>: 		C:\Program Files\Java\</a:t>
            </a:r>
            <a:r>
              <a:rPr lang="en-US" altLang="ko-KR" dirty="0" err="1"/>
              <a:t>jdk</a:t>
            </a:r>
            <a:r>
              <a:rPr lang="en-US" altLang="ko-KR" dirty="0"/>
              <a:t> -</a:t>
            </a:r>
            <a:r>
              <a:rPr lang="en-US" altLang="ko-KR" dirty="0" err="1"/>
              <a:t>xx.x.x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JDK 8 </a:t>
            </a:r>
            <a:r>
              <a:rPr lang="ko-KR" altLang="en-US" dirty="0"/>
              <a:t>버전</a:t>
            </a:r>
            <a:r>
              <a:rPr lang="en-US" altLang="ko-KR" dirty="0"/>
              <a:t>: 		C:\Program Files\Java\jdk1.8.0_xxx</a:t>
            </a:r>
            <a:endParaRPr lang="ko-KR" altLang="en-US" dirty="0"/>
          </a:p>
        </p:txBody>
      </p:sp>
      <p:sp>
        <p:nvSpPr>
          <p:cNvPr id="14339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자바 개발 도구 설치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66813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en-US" altLang="ko-KR" dirty="0"/>
              <a:t>char </a:t>
            </a:r>
            <a:r>
              <a:rPr lang="ko-KR" altLang="en-US" dirty="0"/>
              <a:t>타입의 경우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타입으로 </a:t>
            </a:r>
            <a:r>
              <a:rPr lang="ko-KR" altLang="en-US" dirty="0" err="1"/>
              <a:t>자동변환되면</a:t>
            </a:r>
            <a:r>
              <a:rPr lang="ko-KR" altLang="en-US" dirty="0"/>
              <a:t> 유니코드 값이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타입에 저장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509887"/>
            <a:ext cx="6172200" cy="77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9ACDAE-9926-46BC-9285-1FE8A067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56" y="2349802"/>
            <a:ext cx="6127044" cy="6868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1D15341-DBB6-41B6-B128-40C8FF84198E}"/>
                  </a:ext>
                </a:extLst>
              </p14:cNvPr>
              <p14:cNvContentPartPr/>
              <p14:nvPr/>
            </p14:nvContentPartPr>
            <p14:xfrm>
              <a:off x="7658607" y="2636079"/>
              <a:ext cx="360" cy="13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1D15341-DBB6-41B6-B128-40C8FF8419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9967" y="2627439"/>
                <a:ext cx="18000" cy="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8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0"/>
            <a:ext cx="474514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0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228600" y="1166813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solidFill>
                  <a:srgbClr val="C00000"/>
                </a:solidFill>
              </a:rPr>
              <a:t>강제</a:t>
            </a:r>
            <a:r>
              <a:rPr lang="en-US" altLang="ko-KR" dirty="0" smtClean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타입 변환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(casting)</a:t>
            </a:r>
          </a:p>
          <a:p>
            <a:pPr lvl="1">
              <a:defRPr/>
            </a:pPr>
            <a:r>
              <a:rPr lang="ko-KR" altLang="en-US" dirty="0"/>
              <a:t>큰</a:t>
            </a:r>
            <a:r>
              <a:rPr lang="en-US" altLang="ko-KR" dirty="0"/>
              <a:t> </a:t>
            </a:r>
            <a:r>
              <a:rPr lang="ko-KR" altLang="en-US" dirty="0"/>
              <a:t>허용 범위 타입을 작은 허용 범위 타입으로 강제로 나누어 한 조각만 저장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캐스팅 연산자 괄호 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r>
              <a:rPr lang="en-US" altLang="ko-KR" dirty="0"/>
              <a:t>: </a:t>
            </a:r>
            <a:r>
              <a:rPr lang="ko-KR" altLang="en-US" dirty="0"/>
              <a:t>괄호 안이 나누는 단위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05200"/>
            <a:ext cx="6335889" cy="71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B3BC80-58D2-41CA-AF76-0A335145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4508936" cy="9905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1D15341-DBB6-41B6-B128-40C8FF84198E}"/>
                  </a:ext>
                </a:extLst>
              </p14:cNvPr>
              <p14:cNvContentPartPr/>
              <p14:nvPr/>
            </p14:nvContentPartPr>
            <p14:xfrm>
              <a:off x="7658607" y="2636079"/>
              <a:ext cx="360" cy="136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1D15341-DBB6-41B6-B128-40C8FF8419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9967" y="2627439"/>
                <a:ext cx="18000" cy="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675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217488" y="1143000"/>
            <a:ext cx="8686800" cy="5715000"/>
          </a:xfrm>
        </p:spPr>
        <p:txBody>
          <a:bodyPr/>
          <a:lstStyle/>
          <a:p>
            <a:pPr lvl="1">
              <a:defRPr/>
            </a:pPr>
            <a:r>
              <a:rPr lang="en-US" altLang="ko-KR" dirty="0"/>
              <a:t>ex)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타입을 </a:t>
            </a:r>
            <a:r>
              <a:rPr lang="en-US" altLang="ko-KR" dirty="0"/>
              <a:t>char </a:t>
            </a:r>
            <a:r>
              <a:rPr lang="ko-KR" altLang="en-US" dirty="0"/>
              <a:t>타입으로 강제 변환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문자 출력 위함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ex) </a:t>
            </a:r>
            <a:r>
              <a:rPr lang="ko-KR" altLang="en-US" dirty="0"/>
              <a:t>실수 타입을 정수 타입으로 강제 변환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소수점 이하 부분 버려지고 정수 부분만 저장</a:t>
            </a:r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55626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5562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53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1. </a:t>
            </a:r>
            <a:r>
              <a:rPr lang="ko-KR" altLang="en-US"/>
              <a:t>타입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086" y="1143000"/>
            <a:ext cx="412591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6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04800" y="1158875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정수 타입 변수가 산술 </a:t>
            </a:r>
            <a:r>
              <a:rPr lang="ko-KR" altLang="en-US" dirty="0" err="1"/>
              <a:t>연산식에서</a:t>
            </a:r>
            <a:r>
              <a:rPr lang="ko-KR" altLang="en-US" dirty="0"/>
              <a:t> </a:t>
            </a:r>
            <a:r>
              <a:rPr lang="ko-KR" altLang="en-US" dirty="0" err="1"/>
              <a:t>피연산자로</a:t>
            </a:r>
            <a:r>
              <a:rPr lang="ko-KR" altLang="en-US" dirty="0"/>
              <a:t> 사용되는 경우</a:t>
            </a:r>
            <a:endParaRPr lang="en-US" altLang="ko-KR" dirty="0"/>
          </a:p>
          <a:p>
            <a:pPr lvl="1" indent="-136525"/>
            <a:r>
              <a:rPr lang="en-US" altLang="ko-KR" dirty="0"/>
              <a:t>byte, char, short </a:t>
            </a:r>
            <a:r>
              <a:rPr lang="ko-KR" altLang="en-US" dirty="0"/>
              <a:t>타입 변수는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타입으로 자동 변환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특별한 경우 아니라면 정수 연산에 사용하는 변수는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타입으로 선언하는 것이 효과적</a:t>
            </a:r>
            <a:endParaRPr lang="en-US" altLang="ko-KR" dirty="0"/>
          </a:p>
          <a:p>
            <a:pPr lvl="1" indent="-136525"/>
            <a:r>
              <a:rPr lang="ko-KR" altLang="en-US" dirty="0"/>
              <a:t>피 연산자 중 하나가 </a:t>
            </a:r>
            <a:r>
              <a:rPr lang="en-US" altLang="ko-KR" dirty="0"/>
              <a:t>long </a:t>
            </a:r>
            <a:r>
              <a:rPr lang="ko-KR" altLang="en-US" dirty="0"/>
              <a:t>타입이면 다른 </a:t>
            </a:r>
            <a:r>
              <a:rPr lang="ko-KR" altLang="en-US" dirty="0" err="1"/>
              <a:t>피연산자는</a:t>
            </a:r>
            <a:r>
              <a:rPr lang="ko-KR" altLang="en-US" dirty="0"/>
              <a:t> </a:t>
            </a:r>
            <a:r>
              <a:rPr lang="en-US" altLang="ko-KR" dirty="0"/>
              <a:t>long </a:t>
            </a:r>
            <a:r>
              <a:rPr lang="ko-KR" altLang="en-US" dirty="0"/>
              <a:t>타입으로 자동 변환</a:t>
            </a:r>
          </a:p>
          <a:p>
            <a:pPr lvl="1" indent="-136525"/>
            <a:endParaRPr lang="ko-KR" altLang="en-US" dirty="0"/>
          </a:p>
        </p:txBody>
      </p:sp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정수 연산에서의 자동 타입 변환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60819"/>
            <a:ext cx="4876800" cy="280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F372B2C-AFF1-4CC5-BEDC-AC756A16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365033"/>
            <a:ext cx="4219048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2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2. </a:t>
            </a:r>
            <a:r>
              <a:rPr lang="ko-KR" altLang="en-US"/>
              <a:t>정수 연산에서의 자동 타입 변환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3571875" cy="3124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4000"/>
            <a:ext cx="37052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1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14325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피연산자 중 하나가 </a:t>
            </a:r>
            <a:r>
              <a:rPr lang="en-US" altLang="ko-KR" dirty="0"/>
              <a:t>double </a:t>
            </a:r>
            <a:r>
              <a:rPr lang="ko-KR" altLang="en-US" dirty="0"/>
              <a:t>타입일 경우 다른 피연산자도 </a:t>
            </a:r>
            <a:r>
              <a:rPr lang="en-US" altLang="ko-KR" dirty="0"/>
              <a:t>double </a:t>
            </a:r>
            <a:r>
              <a:rPr lang="ko-KR" altLang="en-US" dirty="0"/>
              <a:t>타입으로 자동변환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lvl="1" indent="-136525"/>
            <a:r>
              <a:rPr lang="ko-KR" altLang="en-US" dirty="0"/>
              <a:t>다른 타입 연산이 필요할 경우 먼저 강제 변환한 뒤 연산 수행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실수 </a:t>
            </a:r>
            <a:r>
              <a:rPr lang="ko-KR" altLang="en-US" dirty="0" err="1"/>
              <a:t>리터럴</a:t>
            </a:r>
            <a:r>
              <a:rPr lang="ko-KR" altLang="en-US" dirty="0"/>
              <a:t> 연산</a:t>
            </a:r>
            <a:endParaRPr lang="en-US" altLang="ko-KR" dirty="0"/>
          </a:p>
          <a:p>
            <a:pPr lvl="2" indent="-136525"/>
            <a:r>
              <a:rPr lang="en-US" altLang="ko-KR" dirty="0"/>
              <a:t>double result = 1.5 + 2.3;</a:t>
            </a:r>
          </a:p>
          <a:p>
            <a:pPr lvl="2" indent="-136525"/>
            <a:r>
              <a:rPr lang="en-US" altLang="ko-KR" strike="sngStrike" dirty="0"/>
              <a:t>float result = 1.5 + 2.3</a:t>
            </a:r>
          </a:p>
          <a:p>
            <a:pPr lvl="2" indent="-136525"/>
            <a:r>
              <a:rPr lang="en-US" altLang="ko-KR" dirty="0"/>
              <a:t>float result = 1.5f + 2.3f;</a:t>
            </a:r>
            <a:endParaRPr lang="ko-KR" altLang="en-US" dirty="0"/>
          </a:p>
        </p:txBody>
      </p:sp>
      <p:sp>
        <p:nvSpPr>
          <p:cNvPr id="14339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실수 연산에서의 자동 타입 변환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51" y="1447800"/>
            <a:ext cx="54673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51" y="3733800"/>
            <a:ext cx="6084888" cy="106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193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685800" y="1314450"/>
            <a:ext cx="8229600" cy="54197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정수 연산의 결과를 실수로 저장할 때 주의할 점 </a:t>
            </a:r>
            <a:endParaRPr lang="en-US" altLang="ko-KR" dirty="0">
              <a:solidFill>
                <a:srgbClr val="C00000"/>
              </a:solidFill>
            </a:endParaRPr>
          </a:p>
          <a:p>
            <a:pPr lvl="1" indent="-136525"/>
            <a:r>
              <a:rPr lang="ko-KR" altLang="en-US" dirty="0"/>
              <a:t>정수 연산의 결과는 정수</a:t>
            </a:r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marL="268288" lvl="1" indent="0">
              <a:buNone/>
            </a:pP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r>
              <a:rPr lang="ko-KR" altLang="en-US" dirty="0"/>
              <a:t>실수 결과를 얻으려면 실수 연산으로의 변환 필요</a:t>
            </a:r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실수 연산에서의 자동 타입 변환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88" y="1905000"/>
            <a:ext cx="4712494" cy="123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619234"/>
            <a:ext cx="5638800" cy="272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238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3. </a:t>
            </a:r>
            <a:r>
              <a:rPr lang="ko-KR" altLang="en-US"/>
              <a:t>실수 연산에서의 자동 타입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74" y="1143000"/>
            <a:ext cx="48291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자바 개발 도구 설치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57626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430213" y="1150938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C00000"/>
                </a:solidFill>
              </a:rPr>
              <a:t>+ </a:t>
            </a:r>
            <a:r>
              <a:rPr lang="ko-KR" altLang="en-US" dirty="0">
                <a:solidFill>
                  <a:srgbClr val="C00000"/>
                </a:solidFill>
              </a:rPr>
              <a:t>연산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ko-KR" altLang="en-US" dirty="0" err="1"/>
              <a:t>피연산자가</a:t>
            </a:r>
            <a:r>
              <a:rPr lang="ko-KR" altLang="en-US" dirty="0"/>
              <a:t> 모두 숫자일 경우 덧셈 연산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피연산자</a:t>
            </a:r>
            <a:r>
              <a:rPr lang="ko-KR" altLang="en-US" dirty="0"/>
              <a:t> 중 하나가 문자열일 경우 나머지 </a:t>
            </a:r>
            <a:r>
              <a:rPr lang="ko-KR" altLang="en-US" dirty="0" err="1"/>
              <a:t>피연산자도</a:t>
            </a:r>
            <a:r>
              <a:rPr lang="ko-KR" altLang="en-US" dirty="0"/>
              <a:t> 문자열로 자동 변환되고 문자열 결합 연산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marL="357187" lvl="1" indent="0">
              <a:buFont typeface="Wingdings" pitchFamily="2" charset="2"/>
              <a:buNone/>
              <a:defRPr/>
            </a:pPr>
            <a:endParaRPr lang="en-US" altLang="ko-KR" sz="800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+ </a:t>
            </a:r>
            <a:r>
              <a:rPr lang="ko-KR" altLang="en-US" dirty="0"/>
              <a:t>연산은 앞에서부터 순차적으로 수행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먼저 수행된 연산이 결합 연산인 경우 이후 모든 연산이 결합 연산이 됨</a:t>
            </a:r>
          </a:p>
        </p:txBody>
      </p:sp>
      <p:sp>
        <p:nvSpPr>
          <p:cNvPr id="1843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+ </a:t>
            </a:r>
            <a:r>
              <a:rPr lang="ko-KR" altLang="en-US"/>
              <a:t>연산에서의 문자열 자동 타입 변환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47900"/>
            <a:ext cx="5867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335462"/>
            <a:ext cx="5957887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8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+ </a:t>
            </a:r>
            <a:r>
              <a:rPr lang="ko-KR" altLang="en-US"/>
              <a:t>연산에서의 문자열 자동 타입 변환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3819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9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371475" y="11430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문자열을 기본 타입으로 강제 변환</a:t>
            </a:r>
            <a:endParaRPr lang="en-US" altLang="ko-KR"/>
          </a:p>
          <a:p>
            <a:pPr lvl="1" indent="-136525"/>
            <a:endParaRPr lang="ko-KR" altLang="en-US"/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5. </a:t>
            </a:r>
            <a:r>
              <a:rPr lang="ko-KR" altLang="en-US"/>
              <a:t>문자열을 기본 타입으로 강제 타입 변환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6865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71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내용 개체 틀 1"/>
          <p:cNvSpPr>
            <a:spLocks noGrp="1"/>
          </p:cNvSpPr>
          <p:nvPr>
            <p:ph sz="quarter" idx="10"/>
          </p:nvPr>
        </p:nvSpPr>
        <p:spPr bwMode="auto">
          <a:xfrm>
            <a:off x="285750" y="1371600"/>
            <a:ext cx="8686800" cy="5715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136525"/>
            <a:r>
              <a:rPr lang="ko-KR" altLang="en-US" dirty="0"/>
              <a:t>문자열이 숫자 외 요소를 포함할 경우 숫자 타입 변환 시도할 경우 숫자 형식 예외 발생</a:t>
            </a:r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/>
          </a:p>
          <a:p>
            <a:pPr lvl="1" indent="-136525"/>
            <a:endParaRPr lang="en-US" altLang="ko-KR" dirty="0" smtClean="0">
              <a:solidFill>
                <a:srgbClr val="C00000"/>
              </a:solidFill>
            </a:endParaRPr>
          </a:p>
          <a:p>
            <a:pPr lvl="1" indent="-136525"/>
            <a:r>
              <a:rPr lang="en-US" altLang="ko-KR" dirty="0" err="1" smtClean="0">
                <a:solidFill>
                  <a:srgbClr val="C00000"/>
                </a:solidFill>
              </a:rPr>
              <a:t>String.valueOf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사용하여 기본 타입을 문자열로 변환</a:t>
            </a:r>
            <a:endParaRPr lang="en-US" altLang="ko-KR" dirty="0"/>
          </a:p>
          <a:p>
            <a:pPr lvl="2" indent="-136525"/>
            <a:endParaRPr lang="en-US" altLang="ko-KR" dirty="0"/>
          </a:p>
          <a:p>
            <a:pPr lvl="2" indent="-136525"/>
            <a:r>
              <a:rPr lang="en-US" altLang="ko-KR" dirty="0"/>
              <a:t>String </a:t>
            </a:r>
            <a:r>
              <a:rPr lang="en-US" altLang="ko-KR" dirty="0" err="1"/>
              <a:t>str</a:t>
            </a:r>
            <a:r>
              <a:rPr lang="en-US" altLang="ko-KR" dirty="0"/>
              <a:t> = </a:t>
            </a:r>
            <a:r>
              <a:rPr lang="en-US" altLang="ko-KR" dirty="0" err="1"/>
              <a:t>String.valueOf</a:t>
            </a:r>
            <a:r>
              <a:rPr lang="en-US" altLang="ko-KR" dirty="0"/>
              <a:t>(3);</a:t>
            </a:r>
          </a:p>
        </p:txBody>
      </p:sp>
      <p:sp>
        <p:nvSpPr>
          <p:cNvPr id="2150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5. </a:t>
            </a:r>
            <a:r>
              <a:rPr lang="ko-KR" altLang="en-US"/>
              <a:t>문자열을 기본 타입으로 강제 타입 변환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63817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9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제목 2"/>
          <p:cNvSpPr>
            <a:spLocks noGrp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5. </a:t>
            </a:r>
            <a:r>
              <a:rPr lang="ko-KR" altLang="en-US"/>
              <a:t>문자열을 기본 타입으로 강제 타입 변환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4" y="1143000"/>
            <a:ext cx="489267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965325" cy="6848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099" name="AutoShape 11"/>
          <p:cNvSpPr>
            <a:spLocks noChangeArrowheads="1"/>
          </p:cNvSpPr>
          <p:nvPr/>
        </p:nvSpPr>
        <p:spPr bwMode="ltGray">
          <a:xfrm>
            <a:off x="1963738" y="5105400"/>
            <a:ext cx="7178675" cy="533400"/>
          </a:xfrm>
          <a:prstGeom prst="roundRect">
            <a:avLst>
              <a:gd name="adj" fmla="val 16667"/>
            </a:avLst>
          </a:prstGeom>
          <a:solidFill>
            <a:srgbClr val="60B9BC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0" name="TextBox 19"/>
          <p:cNvSpPr txBox="1">
            <a:spLocks noChangeArrowheads="1"/>
          </p:cNvSpPr>
          <p:nvPr/>
        </p:nvSpPr>
        <p:spPr bwMode="auto">
          <a:xfrm>
            <a:off x="1930400" y="5181600"/>
            <a:ext cx="7204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/>
            <a:r>
              <a:rPr lang="ko-KR" altLang="en-US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혼자 공부하는 자바</a:t>
            </a:r>
            <a:r>
              <a:rPr lang="en-US" altLang="ko-KR" sz="18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신용권 저</a:t>
            </a:r>
            <a:r>
              <a:rPr lang="en-US" altLang="ko-KR" sz="1400">
                <a:solidFill>
                  <a:schemeClr val="bg1"/>
                </a:solidFill>
                <a:latin typeface="나눔스퀘어OTF" pitchFamily="34" charset="-127"/>
                <a:ea typeface="나눔스퀘어OTF" pitchFamily="34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4101" name="Picture 32" descr="hanbitmedia logo_RGB_7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30925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10"/>
          <p:cNvSpPr>
            <a:spLocks noChangeArrowheads="1"/>
          </p:cNvSpPr>
          <p:nvPr/>
        </p:nvSpPr>
        <p:spPr bwMode="invGray">
          <a:xfrm>
            <a:off x="0" y="3849688"/>
            <a:ext cx="9142413" cy="1076325"/>
          </a:xfrm>
          <a:prstGeom prst="rect">
            <a:avLst/>
          </a:prstGeom>
          <a:solidFill>
            <a:srgbClr val="007A9B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kumimoji="0" lang="ko-KR" altLang="en-US"/>
          </a:p>
        </p:txBody>
      </p:sp>
      <p:sp>
        <p:nvSpPr>
          <p:cNvPr id="4103" name="제목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4084638"/>
            <a:ext cx="7696200" cy="838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02-4</a:t>
            </a:r>
            <a:r>
              <a:rPr lang="en-US" altLang="ko-KR" b="1">
                <a:solidFill>
                  <a:schemeClr val="tx1"/>
                </a:solidFill>
              </a:rPr>
              <a:t>. </a:t>
            </a:r>
            <a:r>
              <a:rPr lang="ko-KR" altLang="en-US" b="1">
                <a:solidFill>
                  <a:schemeClr val="tx1"/>
                </a:solidFill>
              </a:rPr>
              <a:t>변수와 시스템 입출력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그림 19">
            <a:extLst>
              <a:ext uri="{FF2B5EF4-FFF2-40B4-BE49-F238E27FC236}">
                <a16:creationId xmlns:a16="http://schemas.microsoft.com/office/drawing/2014/main" id="{DCE80FFF-6347-48B3-9FE7-9BFDBE8E44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770"/>
            <a:ext cx="3341913" cy="372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211286-9E79-4FCD-9A04-33ED342CE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738" y="7937"/>
            <a:ext cx="4930982" cy="38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2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342900" y="990601"/>
            <a:ext cx="8286750" cy="5400675"/>
          </a:xfrm>
          <a:prstGeom prst="roundRect">
            <a:avLst>
              <a:gd name="adj" fmla="val 12995"/>
            </a:avLst>
          </a:prstGeom>
          <a:ln>
            <a:noFill/>
            <a:round/>
            <a:headEnd/>
            <a:tailEnd/>
          </a:ln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en-US" altLang="ko-KR" sz="2200" dirty="0"/>
              <a:t>0. </a:t>
            </a:r>
            <a:r>
              <a:rPr lang="ko-KR" altLang="en-US" sz="2200" dirty="0"/>
              <a:t>시작하기 전에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 dirty="0"/>
              <a:t>1. </a:t>
            </a:r>
            <a:r>
              <a:rPr lang="ko-KR" altLang="en-US" sz="2200" dirty="0"/>
              <a:t>모니터로 </a:t>
            </a:r>
            <a:r>
              <a:rPr lang="ko-KR" altLang="en-US" sz="2200" dirty="0" err="1"/>
              <a:t>변수값</a:t>
            </a:r>
            <a:r>
              <a:rPr lang="ko-KR" altLang="en-US" sz="2200" dirty="0"/>
              <a:t> 출력하기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 dirty="0"/>
              <a:t>2. </a:t>
            </a:r>
            <a:r>
              <a:rPr lang="ko-KR" altLang="en-US" sz="2200" dirty="0"/>
              <a:t>키보드에서 입력된 내용을 변수에 저장하기</a:t>
            </a:r>
            <a:endParaRPr lang="en-US" altLang="ko-KR" sz="2200" dirty="0"/>
          </a:p>
          <a:p>
            <a:pPr lvl="1">
              <a:lnSpc>
                <a:spcPct val="200000"/>
              </a:lnSpc>
            </a:pPr>
            <a:r>
              <a:rPr lang="en-US" altLang="ko-KR" sz="2200" dirty="0"/>
              <a:t>3. </a:t>
            </a:r>
            <a:r>
              <a:rPr lang="ko-KR" altLang="en-US" sz="2200" dirty="0"/>
              <a:t>키워드로 끝내는 핵심 포인트</a:t>
            </a:r>
            <a:endParaRPr lang="en-US" altLang="ko-KR" sz="2200" dirty="0"/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238664" y="261937"/>
            <a:ext cx="7559278" cy="5762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7A9B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18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defRPr>
            </a:lvl9pPr>
          </a:lstStyle>
          <a:p>
            <a:r>
              <a:rPr lang="ko-KR" altLang="en-US" b="1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10797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219200"/>
            <a:ext cx="822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Wingdings" pitchFamily="2" charset="2"/>
              <a:buNone/>
              <a:defRPr/>
            </a:pPr>
            <a:endParaRPr lang="en-US" altLang="ko-KR" sz="1600" dirty="0">
              <a:solidFill>
                <a:srgbClr val="C00000"/>
              </a:solidFill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ko-KR" altLang="en-US" sz="1600" dirty="0" smtClean="0">
                <a:ea typeface="나눔스퀘어OTF"/>
              </a:rPr>
              <a:t>프로그래밍 </a:t>
            </a:r>
            <a:r>
              <a:rPr lang="ko-KR" altLang="en-US" sz="1600" dirty="0">
                <a:ea typeface="나눔스퀘어OTF"/>
              </a:rPr>
              <a:t>언어에는 시스템 표준 출력 장치와 표준 입력 장치 이해</a:t>
            </a:r>
            <a:endParaRPr lang="en-US" altLang="ko-KR" sz="1600" dirty="0">
              <a:ea typeface="나눔스퀘어OTF"/>
            </a:endParaRPr>
          </a:p>
          <a:p>
            <a:pPr lvl="1">
              <a:defRPr/>
            </a:pPr>
            <a:r>
              <a:rPr lang="ko-KR" altLang="en-US" sz="1600" dirty="0">
                <a:ea typeface="나눔스퀘어OTF"/>
              </a:rPr>
              <a:t>표준 출력 장치 </a:t>
            </a:r>
            <a:r>
              <a:rPr lang="en-US" altLang="ko-KR" sz="1600" dirty="0">
                <a:ea typeface="나눔스퀘어OTF"/>
              </a:rPr>
              <a:t>-&gt;</a:t>
            </a:r>
            <a:r>
              <a:rPr lang="ko-KR" altLang="en-US" sz="1600" dirty="0">
                <a:ea typeface="나눔스퀘어OTF"/>
              </a:rPr>
              <a:t> 모니터</a:t>
            </a:r>
            <a:endParaRPr lang="en-US" altLang="ko-KR" sz="1600" dirty="0">
              <a:ea typeface="나눔스퀘어OTF"/>
            </a:endParaRPr>
          </a:p>
          <a:p>
            <a:pPr lvl="1">
              <a:defRPr/>
            </a:pPr>
            <a:r>
              <a:rPr lang="ko-KR" altLang="en-US" sz="1600" dirty="0">
                <a:ea typeface="나눔스퀘어OTF"/>
              </a:rPr>
              <a:t>표준 입력 장치 </a:t>
            </a:r>
            <a:r>
              <a:rPr lang="en-US" altLang="ko-KR" sz="1600" dirty="0">
                <a:ea typeface="나눔스퀘어OTF"/>
              </a:rPr>
              <a:t>-&gt;</a:t>
            </a:r>
            <a:r>
              <a:rPr lang="ko-KR" altLang="en-US" sz="1600" dirty="0">
                <a:ea typeface="나눔스퀘어OTF"/>
              </a:rPr>
              <a:t> 키보드</a:t>
            </a:r>
            <a:endParaRPr lang="en-US" altLang="ko-KR" sz="1600" dirty="0"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endParaRPr lang="en-US" altLang="ko-KR" sz="1600" dirty="0">
              <a:ea typeface="나눔스퀘어OTF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ko-KR" altLang="en-US" sz="1600" dirty="0">
                <a:ea typeface="나눔스퀘어OTF"/>
              </a:rPr>
              <a:t>변수에 저장된 값을 모니터로 출력하는 방법과 </a:t>
            </a:r>
            <a:endParaRPr lang="en-US" altLang="ko-KR" sz="1600" dirty="0">
              <a:ea typeface="나눔스퀘어OTF"/>
            </a:endParaRPr>
          </a:p>
          <a:p>
            <a:pPr>
              <a:defRPr/>
            </a:pPr>
            <a:r>
              <a:rPr lang="en-US" altLang="ko-KR" sz="1600" dirty="0">
                <a:ea typeface="나눔스퀘어OTF"/>
              </a:rPr>
              <a:t>  </a:t>
            </a:r>
            <a:r>
              <a:rPr lang="ko-KR" altLang="en-US" sz="1600" dirty="0">
                <a:ea typeface="나눔스퀘어OTF"/>
              </a:rPr>
              <a:t>키보드로부터 데이터를 읽고 변수에 저장하는 방법을 학습</a:t>
            </a:r>
          </a:p>
        </p:txBody>
      </p:sp>
      <p:sp>
        <p:nvSpPr>
          <p:cNvPr id="7170" name="내용 개체 틀 1"/>
          <p:cNvSpPr>
            <a:spLocks noGrp="1"/>
          </p:cNvSpPr>
          <p:nvPr>
            <p:ph sz="quarter" idx="10"/>
          </p:nvPr>
        </p:nvSpPr>
        <p:spPr>
          <a:xfrm>
            <a:off x="449477" y="3893736"/>
            <a:ext cx="6687740" cy="1158876"/>
          </a:xfrm>
        </p:spPr>
        <p:txBody>
          <a:bodyPr/>
          <a:lstStyle/>
          <a:p>
            <a:r>
              <a:rPr lang="en-US" altLang="ko-KR" dirty="0" err="1">
                <a:solidFill>
                  <a:srgbClr val="C00000"/>
                </a:solidFill>
              </a:rPr>
              <a:t>System.out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시스템의 표준 출력 장치로 출력</a:t>
            </a:r>
            <a:endParaRPr lang="en-US" altLang="ko-KR" dirty="0"/>
          </a:p>
          <a:p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System.in</a:t>
            </a:r>
          </a:p>
          <a:p>
            <a:pPr lvl="1"/>
            <a:r>
              <a:rPr lang="ko-KR" altLang="en-US" dirty="0"/>
              <a:t>시스템의 표준 입력 장치에서 읽음</a:t>
            </a:r>
            <a:endParaRPr lang="en-US" altLang="ko-KR" dirty="0"/>
          </a:p>
        </p:txBody>
      </p:sp>
      <p:sp>
        <p:nvSpPr>
          <p:cNvPr id="717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시작하기 전에</a:t>
            </a:r>
          </a:p>
        </p:txBody>
      </p:sp>
      <p:pic>
        <p:nvPicPr>
          <p:cNvPr id="717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92" y="4584006"/>
            <a:ext cx="3077308" cy="41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92" y="5867400"/>
            <a:ext cx="3077308" cy="35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311" y="3581401"/>
            <a:ext cx="4730934" cy="138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2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485900"/>
            <a:ext cx="8686800" cy="5715000"/>
          </a:xfrm>
        </p:spPr>
        <p:txBody>
          <a:bodyPr/>
          <a:lstStyle/>
          <a:p>
            <a:r>
              <a:rPr lang="en-US" altLang="ko-KR" dirty="0" err="1">
                <a:solidFill>
                  <a:srgbClr val="C00000"/>
                </a:solidFill>
              </a:rPr>
              <a:t>println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괄호 안에 </a:t>
            </a:r>
            <a:r>
              <a:rPr lang="ko-KR" altLang="en-US" dirty="0" err="1"/>
              <a:t>리터럴</a:t>
            </a:r>
            <a:r>
              <a:rPr lang="ko-KR" altLang="en-US" dirty="0"/>
              <a:t> 넣으면 그대로 출력 </a:t>
            </a:r>
            <a:r>
              <a:rPr lang="en-US" altLang="ko-KR" dirty="0"/>
              <a:t>/ </a:t>
            </a:r>
            <a:r>
              <a:rPr lang="ko-KR" altLang="en-US" dirty="0"/>
              <a:t>변수 넣으면 저장된 값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다양한 출력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모니터로 변수값 출력하기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51" y="2252407"/>
            <a:ext cx="5985303" cy="110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52" y="4122530"/>
            <a:ext cx="6253225" cy="189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69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내용 개체 틀 1"/>
          <p:cNvSpPr>
            <a:spLocks noGrp="1"/>
          </p:cNvSpPr>
          <p:nvPr>
            <p:ph sz="quarter" idx="10"/>
          </p:nvPr>
        </p:nvSpPr>
        <p:spPr>
          <a:xfrm>
            <a:off x="339328" y="1219200"/>
            <a:ext cx="8686800" cy="5715000"/>
          </a:xfrm>
        </p:spPr>
        <p:txBody>
          <a:bodyPr/>
          <a:lstStyle/>
          <a:p>
            <a:r>
              <a:rPr lang="en-US" altLang="ko-KR" dirty="0" err="1">
                <a:solidFill>
                  <a:srgbClr val="C00000"/>
                </a:solidFill>
              </a:rPr>
              <a:t>printf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개발자가 원하는 형식화된 문자열 </a:t>
            </a:r>
            <a:r>
              <a:rPr lang="en-US" altLang="ko-KR" dirty="0"/>
              <a:t>(formal string) </a:t>
            </a:r>
            <a:r>
              <a:rPr lang="ko-KR" altLang="en-US" dirty="0"/>
              <a:t>출력 </a:t>
            </a:r>
            <a:r>
              <a:rPr lang="en-US" altLang="ko-KR" dirty="0"/>
              <a:t>(</a:t>
            </a:r>
            <a:r>
              <a:rPr lang="ko-KR" altLang="en-US" dirty="0"/>
              <a:t>전체 출력 </a:t>
            </a:r>
            <a:r>
              <a:rPr lang="ko-KR" altLang="en-US" dirty="0" err="1"/>
              <a:t>자리수</a:t>
            </a:r>
            <a:r>
              <a:rPr lang="ko-KR" altLang="en-US" dirty="0"/>
              <a:t> 및 소수 자릿수 제한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70297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형식 문자열에서 </a:t>
            </a:r>
            <a:r>
              <a:rPr lang="en-US" altLang="ko-KR" dirty="0"/>
              <a:t>%</a:t>
            </a:r>
            <a:r>
              <a:rPr lang="ko-KR" altLang="en-US" dirty="0"/>
              <a:t>와 </a:t>
            </a:r>
            <a:r>
              <a:rPr lang="en-US" altLang="ko-KR" dirty="0"/>
              <a:t>conversion </a:t>
            </a:r>
            <a:r>
              <a:rPr lang="ko-KR" altLang="en-US" dirty="0"/>
              <a:t>외에는 모두 생략 가능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C00000"/>
                </a:solidFill>
              </a:rPr>
              <a:t>conversion</a:t>
            </a:r>
            <a:r>
              <a:rPr lang="ko-KR" altLang="en-US" dirty="0"/>
              <a:t>에는 제공되는 값의 타입에 따라 </a:t>
            </a:r>
            <a:r>
              <a:rPr lang="en-US" altLang="ko-KR" dirty="0"/>
              <a:t>d(</a:t>
            </a:r>
            <a:r>
              <a:rPr lang="ko-KR" altLang="en-US" dirty="0"/>
              <a:t>정수</a:t>
            </a:r>
            <a:r>
              <a:rPr lang="en-US" altLang="ko-KR" dirty="0"/>
              <a:t>), f(</a:t>
            </a:r>
            <a:r>
              <a:rPr lang="ko-KR" altLang="en-US" dirty="0"/>
              <a:t>실수</a:t>
            </a:r>
            <a:r>
              <a:rPr lang="en-US" altLang="ko-KR" dirty="0"/>
              <a:t>), s(</a:t>
            </a:r>
            <a:r>
              <a:rPr lang="ko-KR" altLang="en-US" dirty="0"/>
              <a:t>문자열</a:t>
            </a:r>
            <a:r>
              <a:rPr lang="en-US" altLang="ko-KR" dirty="0"/>
              <a:t>)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921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모니터로 변수값 출력하기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6469856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C8468FE-7633-41A6-8F00-810187AF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67" y="5060156"/>
            <a:ext cx="691515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6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>
            <a:extLst>
              <a:ext uri="{FF2B5EF4-FFF2-40B4-BE49-F238E27FC236}">
                <a16:creationId xmlns:a16="http://schemas.microsoft.com/office/drawing/2014/main" id="{834DA469-757B-44B8-923E-B45FD46F44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931863"/>
            <a:ext cx="8686800" cy="5715000"/>
          </a:xfrm>
        </p:spPr>
        <p:txBody>
          <a:bodyPr/>
          <a:lstStyle/>
          <a:p>
            <a:pPr>
              <a:defRPr/>
            </a:pPr>
            <a:endParaRPr lang="en-US" altLang="ko-KR" dirty="0">
              <a:solidFill>
                <a:srgbClr val="C00000"/>
              </a:solidFill>
            </a:endParaRPr>
          </a:p>
          <a:p>
            <a:pPr>
              <a:defRPr/>
            </a:pPr>
            <a:r>
              <a:rPr lang="en-US" altLang="ko-KR" dirty="0">
                <a:solidFill>
                  <a:srgbClr val="C00000"/>
                </a:solidFill>
              </a:rPr>
              <a:t>JAVA_HOME</a:t>
            </a:r>
          </a:p>
          <a:p>
            <a:pPr lvl="1">
              <a:defRPr/>
            </a:pPr>
            <a:r>
              <a:rPr lang="en-US" altLang="ko-KR" dirty="0"/>
              <a:t>JDK</a:t>
            </a:r>
            <a:r>
              <a:rPr lang="ko-KR" altLang="en-US" dirty="0"/>
              <a:t>가 설치된 폴더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JDK</a:t>
            </a:r>
            <a:r>
              <a:rPr lang="ko-KR" altLang="en-US" dirty="0"/>
              <a:t> 위치를 찾을 때 </a:t>
            </a:r>
            <a:r>
              <a:rPr lang="en-US" altLang="ko-KR" dirty="0"/>
              <a:t>JAVA_HOME </a:t>
            </a:r>
            <a:r>
              <a:rPr lang="ko-KR" altLang="en-US" dirty="0"/>
              <a:t>환경 변수 이용 필요한 경우 있음</a:t>
            </a:r>
            <a:endParaRPr lang="en-US" altLang="ko-KR" dirty="0"/>
          </a:p>
          <a:p>
            <a:pPr lvl="1">
              <a:defRPr/>
            </a:pPr>
            <a:endParaRPr lang="en-US" altLang="ko-KR" sz="800" dirty="0"/>
          </a:p>
          <a:p>
            <a:pPr lvl="1">
              <a:defRPr/>
            </a:pPr>
            <a:r>
              <a:rPr lang="en-US" altLang="ko-KR" dirty="0"/>
              <a:t>JAVA_HOME </a:t>
            </a:r>
            <a:r>
              <a:rPr lang="ko-KR" altLang="en-US" dirty="0"/>
              <a:t>환경 변수 만들고 </a:t>
            </a:r>
            <a:r>
              <a:rPr lang="en-US" altLang="ko-KR" dirty="0"/>
              <a:t>JDK </a:t>
            </a:r>
            <a:r>
              <a:rPr lang="ko-KR" altLang="en-US" dirty="0"/>
              <a:t>설치 폴더 등록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윈도우 </a:t>
            </a:r>
            <a:r>
              <a:rPr lang="en-US" altLang="ko-KR" dirty="0"/>
              <a:t>[</a:t>
            </a:r>
            <a:r>
              <a:rPr lang="ko-KR" altLang="en-US" dirty="0"/>
              <a:t>시스템 속성</a:t>
            </a:r>
            <a:r>
              <a:rPr lang="en-US" altLang="ko-KR" dirty="0"/>
              <a:t>] </a:t>
            </a:r>
            <a:r>
              <a:rPr lang="ko-KR" altLang="en-US" dirty="0"/>
              <a:t>대화상자 이용</a:t>
            </a:r>
            <a:endParaRPr lang="en-US" altLang="ko-KR" dirty="0"/>
          </a:p>
        </p:txBody>
      </p:sp>
      <p:sp>
        <p:nvSpPr>
          <p:cNvPr id="16387" name="제목 2"/>
          <p:cNvSpPr>
            <a:spLocks noGrp="1" noChangeArrowheads="1"/>
          </p:cNvSpPr>
          <p:nvPr>
            <p:ph type="title"/>
          </p:nvPr>
        </p:nvSpPr>
        <p:spPr bwMode="auto">
          <a:xfrm>
            <a:off x="238125" y="261938"/>
            <a:ext cx="75596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환경 변수 설정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3352800"/>
            <a:ext cx="7696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sz="quarter" idx="10"/>
          </p:nvPr>
        </p:nvSpPr>
        <p:spPr>
          <a:xfrm>
            <a:off x="184883" y="1423988"/>
            <a:ext cx="8686800" cy="5715000"/>
          </a:xfrm>
        </p:spPr>
        <p:txBody>
          <a:bodyPr/>
          <a:lstStyle/>
          <a:p>
            <a:pPr lvl="1"/>
            <a:r>
              <a:rPr lang="ko-KR" altLang="en-US" dirty="0"/>
              <a:t>형식 문자열에 포함될 값 </a:t>
            </a:r>
            <a:r>
              <a:rPr lang="en-US" altLang="ko-KR" dirty="0"/>
              <a:t>2</a:t>
            </a:r>
            <a:r>
              <a:rPr lang="ko-KR" altLang="en-US" dirty="0"/>
              <a:t>개 이상인 경우 값의 </a:t>
            </a:r>
            <a:r>
              <a:rPr lang="ko-KR" altLang="en-US" dirty="0">
                <a:solidFill>
                  <a:srgbClr val="C00000"/>
                </a:solidFill>
              </a:rPr>
              <a:t>순번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00000"/>
                </a:solidFill>
              </a:rPr>
              <a:t>argument_index</a:t>
            </a:r>
            <a:r>
              <a:rPr lang="en-US" altLang="ko-KR" dirty="0">
                <a:solidFill>
                  <a:srgbClr val="C00000"/>
                </a:solidFill>
              </a:rPr>
              <a:t>$</a:t>
            </a:r>
            <a:r>
              <a:rPr lang="en-US" altLang="ko-KR" dirty="0"/>
              <a:t>)</a:t>
            </a:r>
            <a:r>
              <a:rPr lang="ko-KR" altLang="en-US" dirty="0"/>
              <a:t> 표시해야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다양한 형식 문자열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024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모니터로 변수값 출력하기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6096000" cy="80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090FC21-B33E-46EB-B049-8E7EE092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48012"/>
            <a:ext cx="6324600" cy="3026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10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모니터로 변수값 출력하기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95400"/>
            <a:ext cx="61215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내용 개체 틀 1"/>
          <p:cNvSpPr>
            <a:spLocks noGrp="1"/>
          </p:cNvSpPr>
          <p:nvPr>
            <p:ph sz="quarter" idx="10"/>
          </p:nvPr>
        </p:nvSpPr>
        <p:spPr>
          <a:xfrm>
            <a:off x="304800" y="1209711"/>
            <a:ext cx="8686800" cy="5715000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키코드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키보드에서 키를 입력할 때 프로그램에서 숫자로 된 </a:t>
            </a:r>
            <a:r>
              <a:rPr lang="ko-KR" altLang="en-US" dirty="0" err="1"/>
              <a:t>키코드를</a:t>
            </a:r>
            <a:r>
              <a:rPr lang="ko-KR" altLang="en-US" dirty="0"/>
              <a:t> 읽음</a:t>
            </a:r>
            <a:endParaRPr lang="en-US" altLang="ko-KR" dirty="0"/>
          </a:p>
          <a:p>
            <a:pPr lvl="1"/>
            <a:r>
              <a:rPr lang="en-US" altLang="ko-KR" dirty="0"/>
              <a:t>System.in</a:t>
            </a:r>
            <a:r>
              <a:rPr lang="ko-KR" altLang="en-US" dirty="0"/>
              <a:t>의 </a:t>
            </a:r>
            <a:r>
              <a:rPr lang="en-US" altLang="ko-KR" dirty="0">
                <a:solidFill>
                  <a:srgbClr val="C00000"/>
                </a:solidFill>
              </a:rPr>
              <a:t>read()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얻은 </a:t>
            </a:r>
            <a:r>
              <a:rPr lang="ko-KR" altLang="en-US" dirty="0" err="1"/>
              <a:t>키코드는</a:t>
            </a:r>
            <a:r>
              <a:rPr lang="ko-KR" altLang="en-US" dirty="0"/>
              <a:t> 대입 연산자 사용하여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변수에 저장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6302504" cy="165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A1036D5-55EB-4549-9744-2175312E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19400"/>
            <a:ext cx="4149450" cy="23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486539"/>
            <a:ext cx="990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9200"/>
            <a:ext cx="5144539" cy="502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39" y="3352800"/>
            <a:ext cx="1696697" cy="13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0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24000"/>
            <a:ext cx="4743450" cy="4648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124200"/>
            <a:ext cx="12001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5000625" cy="4876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819400"/>
            <a:ext cx="13906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7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내용 개체 틀 1"/>
          <p:cNvSpPr>
            <a:spLocks noGrp="1"/>
          </p:cNvSpPr>
          <p:nvPr>
            <p:ph sz="quarter" idx="10"/>
          </p:nvPr>
        </p:nvSpPr>
        <p:spPr>
          <a:xfrm>
            <a:off x="342900" y="1219200"/>
            <a:ext cx="8686800" cy="5715000"/>
          </a:xfrm>
        </p:spPr>
        <p:txBody>
          <a:bodyPr/>
          <a:lstStyle/>
          <a:p>
            <a:r>
              <a:rPr lang="en-US" altLang="ko-KR" dirty="0" err="1"/>
              <a:t>System.in.read</a:t>
            </a:r>
            <a:r>
              <a:rPr lang="en-US" altLang="ko-KR" dirty="0"/>
              <a:t>()</a:t>
            </a:r>
            <a:r>
              <a:rPr lang="ko-KR" altLang="en-US" dirty="0"/>
              <a:t>의 단점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 이상 키가 조합된 한글 읽을 수 없음</a:t>
            </a:r>
            <a:endParaRPr lang="en-US" altLang="ko-KR" dirty="0"/>
          </a:p>
          <a:p>
            <a:pPr lvl="1"/>
            <a:r>
              <a:rPr lang="ko-KR" altLang="en-US" dirty="0"/>
              <a:t>키보드로 입력된 내용을 </a:t>
            </a:r>
            <a:r>
              <a:rPr lang="ko-KR" altLang="en-US" dirty="0" err="1"/>
              <a:t>통문자열로</a:t>
            </a:r>
            <a:r>
              <a:rPr lang="ko-KR" altLang="en-US" dirty="0"/>
              <a:t> 읽을 수 없음</a:t>
            </a:r>
            <a:endParaRPr lang="en-US" altLang="ko-KR" dirty="0"/>
          </a:p>
          <a:p>
            <a:pPr lvl="2"/>
            <a:endParaRPr lang="en-US" altLang="ko-KR" sz="800" dirty="0"/>
          </a:p>
          <a:p>
            <a:r>
              <a:rPr lang="en-US" altLang="ko-KR" dirty="0">
                <a:solidFill>
                  <a:srgbClr val="C00000"/>
                </a:solidFill>
              </a:rPr>
              <a:t>Scanner</a:t>
            </a:r>
            <a:r>
              <a:rPr lang="en-US" altLang="ko-KR" dirty="0"/>
              <a:t> </a:t>
            </a:r>
            <a:r>
              <a:rPr lang="ko-KR" altLang="en-US" dirty="0"/>
              <a:t>로 해결</a:t>
            </a:r>
            <a:endParaRPr lang="en-US" altLang="ko-KR" dirty="0"/>
          </a:p>
          <a:p>
            <a:pPr lvl="1"/>
            <a:r>
              <a:rPr lang="ko-KR" altLang="en-US" dirty="0"/>
              <a:t>자바가 제공하는 </a:t>
            </a:r>
            <a:r>
              <a:rPr lang="en-US" altLang="ko-KR" dirty="0"/>
              <a:t>Scanner </a:t>
            </a:r>
            <a:r>
              <a:rPr lang="ko-KR" altLang="en-US" dirty="0"/>
              <a:t>클래스를 이용하면 입력된 </a:t>
            </a:r>
            <a:r>
              <a:rPr lang="ko-KR" altLang="en-US" dirty="0" err="1"/>
              <a:t>통문자열을</a:t>
            </a:r>
            <a:r>
              <a:rPr lang="ko-KR" altLang="en-US" dirty="0"/>
              <a:t> 읽을 수 있음 </a:t>
            </a:r>
          </a:p>
        </p:txBody>
      </p:sp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124200"/>
            <a:ext cx="6870231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3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603" y="1524000"/>
            <a:ext cx="5105400" cy="457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724400"/>
            <a:ext cx="18859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7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9200"/>
            <a:ext cx="4495800" cy="4953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5181600"/>
            <a:ext cx="10096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7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키보드에서 입력된 내용을 변수에 저장하기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19200"/>
            <a:ext cx="4114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4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20016</TotalTime>
  <Words>4841</Words>
  <Application>Microsoft Office PowerPoint</Application>
  <PresentationFormat>화면 슬라이드 쇼(4:3)</PresentationFormat>
  <Paragraphs>1752</Paragraphs>
  <Slides>207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207</vt:i4>
      </vt:variant>
    </vt:vector>
  </HeadingPairs>
  <TitlesOfParts>
    <vt:vector size="216" baseType="lpstr">
      <vt:lpstr>나눔스퀘어OTF</vt:lpstr>
      <vt:lpstr>맑은 고딕</vt:lpstr>
      <vt:lpstr>Arial</vt:lpstr>
      <vt:lpstr>Times New Roman</vt:lpstr>
      <vt:lpstr>돋움</vt:lpstr>
      <vt:lpstr>HY견고딕</vt:lpstr>
      <vt:lpstr>Wingdings</vt:lpstr>
      <vt:lpstr>Calibri</vt:lpstr>
      <vt:lpstr>5_디자인 사용자 지정</vt:lpstr>
      <vt:lpstr>01-1. 프로그래밍 언어와 자바 </vt:lpstr>
      <vt:lpstr>목차</vt:lpstr>
      <vt:lpstr>시작하기 전에</vt:lpstr>
      <vt:lpstr>자바 소개</vt:lpstr>
      <vt:lpstr>자바 개발 도구 설치</vt:lpstr>
      <vt:lpstr>자바 개발 도구 설치</vt:lpstr>
      <vt:lpstr>자바 개발 도구 설치</vt:lpstr>
      <vt:lpstr>자바 개발 도구 설치</vt:lpstr>
      <vt:lpstr>환경 변수 설정</vt:lpstr>
      <vt:lpstr>환경 변수 설정</vt:lpstr>
      <vt:lpstr>환경 변수 설정</vt:lpstr>
      <vt:lpstr>환경 변수 설정</vt:lpstr>
      <vt:lpstr>01-2. 이클립스 개발 환경 구축 </vt:lpstr>
      <vt:lpstr>목차</vt:lpstr>
      <vt:lpstr>시작하기 전에</vt:lpstr>
      <vt:lpstr>이클립스 설치</vt:lpstr>
      <vt:lpstr>워크스페이스, 퍼스펙티브, 뷰</vt:lpstr>
      <vt:lpstr>01-3. 자바 프로그램 개발 과정 </vt:lpstr>
      <vt:lpstr>목차</vt:lpstr>
      <vt:lpstr>시작하기 전에</vt:lpstr>
      <vt:lpstr>바이트 코드 파일과 자바 가상 기계</vt:lpstr>
      <vt:lpstr>프로젝트 생성부터 실행까지</vt:lpstr>
      <vt:lpstr>모듈 기술자(Java 11 버전 이후)</vt:lpstr>
      <vt:lpstr>프로그램 소스 분석</vt:lpstr>
      <vt:lpstr>모듈 기술자(Java 11 버전 이후)</vt:lpstr>
      <vt:lpstr>모듈 기술자(Java 11 버전 이후)</vt:lpstr>
      <vt:lpstr>모듈 기술자(Java 11 버전 이후)</vt:lpstr>
      <vt:lpstr>프로그램 소스 분석</vt:lpstr>
      <vt:lpstr>주석 사용하기</vt:lpstr>
      <vt:lpstr>실행문과 세미콜론(;)</vt:lpstr>
      <vt:lpstr>0. 시작하기 전에</vt:lpstr>
      <vt:lpstr>1. 변수 선언</vt:lpstr>
      <vt:lpstr>1. 변수 선언</vt:lpstr>
      <vt:lpstr>1. 변수 선언</vt:lpstr>
      <vt:lpstr>2. 값 저장</vt:lpstr>
      <vt:lpstr>2. 값 저장</vt:lpstr>
      <vt:lpstr>2. 값 저장</vt:lpstr>
      <vt:lpstr>3. 변수 사용</vt:lpstr>
      <vt:lpstr>3. 변수 사용</vt:lpstr>
      <vt:lpstr>3. 변수 사용</vt:lpstr>
      <vt:lpstr>3. 변수 사용</vt:lpstr>
      <vt:lpstr>4. 변수 사용 범위</vt:lpstr>
      <vt:lpstr>4. 변수 사용 범위</vt:lpstr>
      <vt:lpstr>4. 변수 사용 범위</vt:lpstr>
      <vt:lpstr>02-2. 기본 타입</vt:lpstr>
      <vt:lpstr>PowerPoint 프레젠테이션</vt:lpstr>
      <vt:lpstr>0. 시작하기 전에</vt:lpstr>
      <vt:lpstr>1. 정수 타입</vt:lpstr>
      <vt:lpstr>1. 정수 타입</vt:lpstr>
      <vt:lpstr>1. 정수 타입</vt:lpstr>
      <vt:lpstr>1. 정수 타입</vt:lpstr>
      <vt:lpstr>1. 정수 타입</vt:lpstr>
      <vt:lpstr>1. 정수 타입</vt:lpstr>
      <vt:lpstr>1. 정수 타입</vt:lpstr>
      <vt:lpstr>1. 정수 타입</vt:lpstr>
      <vt:lpstr>1. 정수 타입</vt:lpstr>
      <vt:lpstr>1. 정수 타입</vt:lpstr>
      <vt:lpstr>1. 정수 타입</vt:lpstr>
      <vt:lpstr>1. 정수 타입</vt:lpstr>
      <vt:lpstr>2. 실수 타입</vt:lpstr>
      <vt:lpstr>2. 실수 타입</vt:lpstr>
      <vt:lpstr>2. 실수 타입</vt:lpstr>
      <vt:lpstr>2. 실수 타입</vt:lpstr>
      <vt:lpstr>3. 논리 타입</vt:lpstr>
      <vt:lpstr>3. 논리 타입</vt:lpstr>
      <vt:lpstr>02-3. 타입 변환 </vt:lpstr>
      <vt:lpstr>PowerPoint 프레젠테이션</vt:lpstr>
      <vt:lpstr>0. 시작하기 전에</vt:lpstr>
      <vt:lpstr>1. 타입 변환</vt:lpstr>
      <vt:lpstr>1. 타입 변환</vt:lpstr>
      <vt:lpstr>1. 타입 변환</vt:lpstr>
      <vt:lpstr>1. 타입 변환</vt:lpstr>
      <vt:lpstr>1. 타입 변환</vt:lpstr>
      <vt:lpstr>1. 타입 변환</vt:lpstr>
      <vt:lpstr>2. 정수 연산에서의 자동 타입 변환</vt:lpstr>
      <vt:lpstr>2. 정수 연산에서의 자동 타입 변환</vt:lpstr>
      <vt:lpstr>3. 실수 연산에서의 자동 타입 변환</vt:lpstr>
      <vt:lpstr>3. 실수 연산에서의 자동 타입 변환</vt:lpstr>
      <vt:lpstr>3. 실수 연산에서의 자동 타입 변환</vt:lpstr>
      <vt:lpstr>4. + 연산에서의 문자열 자동 타입 변환</vt:lpstr>
      <vt:lpstr>4. + 연산에서의 문자열 자동 타입 변환</vt:lpstr>
      <vt:lpstr>5. 문자열을 기본 타입으로 강제 타입 변환</vt:lpstr>
      <vt:lpstr>5. 문자열을 기본 타입으로 강제 타입 변환</vt:lpstr>
      <vt:lpstr>5. 문자열을 기본 타입으로 강제 타입 변환</vt:lpstr>
      <vt:lpstr>02-4. 변수와 시스템 입출력</vt:lpstr>
      <vt:lpstr>PowerPoint 프레젠테이션</vt:lpstr>
      <vt:lpstr>0. 시작하기 전에</vt:lpstr>
      <vt:lpstr>1. 모니터로 변수값 출력하기</vt:lpstr>
      <vt:lpstr>1. 모니터로 변수값 출력하기</vt:lpstr>
      <vt:lpstr>1. 모니터로 변수값 출력하기</vt:lpstr>
      <vt:lpstr>1. 모니터로 변수값 출력하기</vt:lpstr>
      <vt:lpstr>2. 키보드에서 입력된 내용을 변수에 저장하기</vt:lpstr>
      <vt:lpstr>2. 키보드에서 입력된 내용을 변수에 저장하기</vt:lpstr>
      <vt:lpstr>2. 키보드에서 입력된 내용을 변수에 저장하기</vt:lpstr>
      <vt:lpstr>2. 키보드에서 입력된 내용을 변수에 저장하기</vt:lpstr>
      <vt:lpstr>2. 키보드에서 입력된 내용을 변수에 저장하기</vt:lpstr>
      <vt:lpstr>2. 키보드에서 입력된 내용을 변수에 저장하기</vt:lpstr>
      <vt:lpstr>2. 키보드에서 입력된 내용을 변수에 저장하기</vt:lpstr>
      <vt:lpstr>2. 키보드에서 입력된 내용을 변수에 저장하기</vt:lpstr>
      <vt:lpstr>2. 키보드에서 입력된 내용을 변수에 저장하기</vt:lpstr>
      <vt:lpstr>03-1. 연산자와 연산식</vt:lpstr>
      <vt:lpstr>PowerPoint 프레젠테이션</vt:lpstr>
      <vt:lpstr>0. 시작하기 전에</vt:lpstr>
      <vt:lpstr>1. 연산자의 종류</vt:lpstr>
      <vt:lpstr>1. 연산자의 종류</vt:lpstr>
      <vt:lpstr>2. 연산의 방향과 우선순위</vt:lpstr>
      <vt:lpstr>2. 연산의 방향과 우선순위</vt:lpstr>
      <vt:lpstr>2. 연산의 방향과 우선순위</vt:lpstr>
      <vt:lpstr>03-2. 연산자의 종류</vt:lpstr>
      <vt:lpstr>PowerPoint 프레젠테이션</vt:lpstr>
      <vt:lpstr>0. 시작하기 전에</vt:lpstr>
      <vt:lpstr>1. 단항 연산자</vt:lpstr>
      <vt:lpstr>1. 단항 연산자</vt:lpstr>
      <vt:lpstr>1. 단항 연산자</vt:lpstr>
      <vt:lpstr>1. 단항 연산자</vt:lpstr>
      <vt:lpstr>1. 단항 연산자</vt:lpstr>
      <vt:lpstr>1. 단항 연산자</vt:lpstr>
      <vt:lpstr>1. 단항 연산자</vt:lpstr>
      <vt:lpstr>2. 이항 연산자</vt:lpstr>
      <vt:lpstr>2. 이항 연산자</vt:lpstr>
      <vt:lpstr>2. 이항 연산자</vt:lpstr>
      <vt:lpstr>2. 이항 연산자</vt:lpstr>
      <vt:lpstr>2. 이항 연산자</vt:lpstr>
      <vt:lpstr>2. 이항 연산자</vt:lpstr>
      <vt:lpstr>2. 이항 연산자</vt:lpstr>
      <vt:lpstr>2. 이항 연산자</vt:lpstr>
      <vt:lpstr>2. 이항 연산자</vt:lpstr>
      <vt:lpstr>2. 이항 연산자</vt:lpstr>
      <vt:lpstr>2. 이항 연산자</vt:lpstr>
      <vt:lpstr>3. 삼항 연산자</vt:lpstr>
      <vt:lpstr>3. 삼항 연산자</vt:lpstr>
      <vt:lpstr>3. 삼항 연산자</vt:lpstr>
      <vt:lpstr>3. 삼항 연산자</vt:lpstr>
      <vt:lpstr>04-1. 조건문 : if문, switch문</vt:lpstr>
      <vt:lpstr>PowerPoint 프레젠테이션</vt:lpstr>
      <vt:lpstr>0. 시작하기 전에</vt:lpstr>
      <vt:lpstr>1. if문</vt:lpstr>
      <vt:lpstr>1. if문</vt:lpstr>
      <vt:lpstr>2. if-else문</vt:lpstr>
      <vt:lpstr>2. if-else문</vt:lpstr>
      <vt:lpstr>3. if-else if-else문</vt:lpstr>
      <vt:lpstr>3. if-else if-else문</vt:lpstr>
      <vt:lpstr>3. if-else if-else문</vt:lpstr>
      <vt:lpstr>4. swith문</vt:lpstr>
      <vt:lpstr>4. swith문</vt:lpstr>
      <vt:lpstr>4. swith문</vt:lpstr>
      <vt:lpstr>04-2. 반복문: for문, while문, do-while문 </vt:lpstr>
      <vt:lpstr>PowerPoint 프레젠테이션</vt:lpstr>
      <vt:lpstr>시작하기 전에</vt:lpstr>
      <vt:lpstr>for문</vt:lpstr>
      <vt:lpstr>for문</vt:lpstr>
      <vt:lpstr>for문</vt:lpstr>
      <vt:lpstr>while문</vt:lpstr>
      <vt:lpstr>while문</vt:lpstr>
      <vt:lpstr>do-while문</vt:lpstr>
      <vt:lpstr>do-while문</vt:lpstr>
      <vt:lpstr>break문</vt:lpstr>
      <vt:lpstr>break문</vt:lpstr>
      <vt:lpstr>continue문</vt:lpstr>
      <vt:lpstr>continue문</vt:lpstr>
      <vt:lpstr>continue문</vt:lpstr>
      <vt:lpstr>05-1. 참조 타입과 참조 변수</vt:lpstr>
      <vt:lpstr>PowerPoint 프레젠테이션</vt:lpstr>
      <vt:lpstr>시작하기 전에</vt:lpstr>
      <vt:lpstr>기본 타입과 참조 타입</vt:lpstr>
      <vt:lpstr>메모리 사용 영역</vt:lpstr>
      <vt:lpstr>메모리 사용 영역</vt:lpstr>
      <vt:lpstr>참조 변수의 ==, != 연산</vt:lpstr>
      <vt:lpstr>null과 NullPointerException</vt:lpstr>
      <vt:lpstr>null과 NullPointerException</vt:lpstr>
      <vt:lpstr>String 타입</vt:lpstr>
      <vt:lpstr>String 타입</vt:lpstr>
      <vt:lpstr>String 타입</vt:lpstr>
      <vt:lpstr>기본 타입과 참조 타입</vt:lpstr>
      <vt:lpstr>String 타입</vt:lpstr>
      <vt:lpstr>05-2. 배열</vt:lpstr>
      <vt:lpstr>PowerPoint 프레젠테이션</vt:lpstr>
      <vt:lpstr>시작하기 전에</vt:lpstr>
      <vt:lpstr>배열이란?</vt:lpstr>
      <vt:lpstr>배열 선언</vt:lpstr>
      <vt:lpstr>배열</vt:lpstr>
      <vt:lpstr>배열 생성</vt:lpstr>
      <vt:lpstr>배열</vt:lpstr>
      <vt:lpstr>배열 생성</vt:lpstr>
      <vt:lpstr>배열 생성</vt:lpstr>
      <vt:lpstr>배열 생성</vt:lpstr>
      <vt:lpstr>명령 라인 입력</vt:lpstr>
      <vt:lpstr>명령 라인 입력</vt:lpstr>
      <vt:lpstr>명령 라인 입력</vt:lpstr>
      <vt:lpstr>다차원 배열</vt:lpstr>
      <vt:lpstr> 다차원 배열</vt:lpstr>
      <vt:lpstr>다차원 배열</vt:lpstr>
      <vt:lpstr>다차원 배열</vt:lpstr>
      <vt:lpstr>객체를 참조하는 배열</vt:lpstr>
      <vt:lpstr>객체를 참조하는 배열</vt:lpstr>
      <vt:lpstr>배열 복사</vt:lpstr>
      <vt:lpstr>배열 복사</vt:lpstr>
      <vt:lpstr>배열 복사</vt:lpstr>
      <vt:lpstr>향상된 for문</vt:lpstr>
      <vt:lpstr>향상된 for문</vt:lpstr>
      <vt:lpstr>05-3. 열거 타입</vt:lpstr>
      <vt:lpstr>PowerPoint 프레젠테이션</vt:lpstr>
      <vt:lpstr>시작하기 전에</vt:lpstr>
      <vt:lpstr>열거 타입 선언</vt:lpstr>
      <vt:lpstr>열거 타입 선언</vt:lpstr>
      <vt:lpstr>열거 타입 변수</vt:lpstr>
      <vt:lpstr>열거 타입 변수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2009년 상반기 사업계획</dc:title>
  <dc:creator>교재출판사업부 교재개발1팀</dc:creator>
  <cp:lastModifiedBy>user</cp:lastModifiedBy>
  <cp:revision>2838</cp:revision>
  <dcterms:created xsi:type="dcterms:W3CDTF">2004-07-21T02:43:03Z</dcterms:created>
  <dcterms:modified xsi:type="dcterms:W3CDTF">2021-07-16T05:51:13Z</dcterms:modified>
</cp:coreProperties>
</file>